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56" r:id="rId5"/>
    <p:sldId id="267" r:id="rId6"/>
    <p:sldId id="265" r:id="rId7"/>
    <p:sldId id="266" r:id="rId8"/>
    <p:sldId id="264" r:id="rId9"/>
    <p:sldId id="270" r:id="rId10"/>
    <p:sldId id="272" r:id="rId11"/>
    <p:sldId id="276" r:id="rId12"/>
    <p:sldId id="269" r:id="rId13"/>
    <p:sldId id="262" r:id="rId14"/>
    <p:sldId id="277" r:id="rId15"/>
    <p:sldId id="271"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Sweeney" initials="MS" lastIdx="1" clrIdx="0">
    <p:extLst>
      <p:ext uri="{19B8F6BF-5375-455C-9EA6-DF929625EA0E}">
        <p15:presenceInfo xmlns:p15="http://schemas.microsoft.com/office/powerpoint/2012/main" userId="S::40267825@ads.qub.ac.uk::0833e27a-2a31-4d3f-8c11-3ac2e0a176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20000"/>
    <a:srgbClr val="CCCC00"/>
    <a:srgbClr val="FAFAFA"/>
    <a:srgbClr val="579F4B"/>
    <a:srgbClr val="3EAC72"/>
    <a:srgbClr val="B8323C"/>
    <a:srgbClr val="C9A6FC"/>
    <a:srgbClr val="D1A6FC"/>
    <a:srgbClr val="EEA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3" autoAdjust="0"/>
    <p:restoredTop sz="92680" autoAdjust="0"/>
  </p:normalViewPr>
  <p:slideViewPr>
    <p:cSldViewPr snapToGrid="0" snapToObjects="1">
      <p:cViewPr>
        <p:scale>
          <a:sx n="100" d="100"/>
          <a:sy n="100" d="100"/>
        </p:scale>
        <p:origin x="300" y="13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qubstudentcloud-my.sharepoint.com/personal/40267825_ads_qub_ac_uk/Documents/CO2%20Calibration%20curve%20Gas%20ri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qubstudentcloud-my.sharepoint.com/personal/40267825_ads_qub_ac_uk/Documents/CO2%20Calibration%20curve%20Gas%20ri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qubstudentcloud-my.sharepoint.com/personal/40267825_ads_qub_ac_uk/Documents/CO2%20Calibration%20curve%20Gas%20rig.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en-GB" dirty="0"/>
              <a:t>CO</a:t>
            </a:r>
            <a:r>
              <a:rPr lang="en-GB" baseline="-25000" dirty="0"/>
              <a:t>2</a:t>
            </a:r>
            <a:r>
              <a:rPr lang="en-GB" dirty="0"/>
              <a:t> Calibration Curve @ 35 </a:t>
            </a:r>
            <a:r>
              <a:rPr lang="en-GB" baseline="30000" dirty="0"/>
              <a:t>0</a:t>
            </a:r>
            <a:r>
              <a:rPr lang="en-GB" dirty="0"/>
              <a:t>C</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9950781893004116"/>
                  <c:y val="0.18020490196078431"/>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rendlineLbl>
          </c:trendline>
          <c:xVal>
            <c:numRef>
              <c:f>'[CO2 Calibration curve Gas rig.xlsx]Sheet1'!$S$5:$S$9</c:f>
              <c:numCache>
                <c:formatCode>General</c:formatCode>
                <c:ptCount val="5"/>
                <c:pt idx="0">
                  <c:v>81</c:v>
                </c:pt>
                <c:pt idx="1">
                  <c:v>538</c:v>
                </c:pt>
                <c:pt idx="2">
                  <c:v>977</c:v>
                </c:pt>
                <c:pt idx="3">
                  <c:v>1638</c:v>
                </c:pt>
                <c:pt idx="4">
                  <c:v>2187</c:v>
                </c:pt>
              </c:numCache>
            </c:numRef>
          </c:xVal>
          <c:yVal>
            <c:numRef>
              <c:f>'[CO2 Calibration curve Gas rig.xlsx]Sheet1'!$T$5:$T$9</c:f>
              <c:numCache>
                <c:formatCode>General</c:formatCode>
                <c:ptCount val="5"/>
                <c:pt idx="0">
                  <c:v>5259.3466666666664</c:v>
                </c:pt>
                <c:pt idx="1">
                  <c:v>32779.404999999999</c:v>
                </c:pt>
                <c:pt idx="2">
                  <c:v>54527.58666666667</c:v>
                </c:pt>
                <c:pt idx="3">
                  <c:v>80527.383333333331</c:v>
                </c:pt>
                <c:pt idx="4">
                  <c:v>110247.71333333333</c:v>
                </c:pt>
              </c:numCache>
            </c:numRef>
          </c:yVal>
          <c:smooth val="0"/>
          <c:extLst>
            <c:ext xmlns:c16="http://schemas.microsoft.com/office/drawing/2014/chart" uri="{C3380CC4-5D6E-409C-BE32-E72D297353CC}">
              <c16:uniqueId val="{00000001-A11E-4FF5-82C0-E36DF7F17A44}"/>
            </c:ext>
          </c:extLst>
        </c:ser>
        <c:dLbls>
          <c:showLegendKey val="0"/>
          <c:showVal val="0"/>
          <c:showCatName val="0"/>
          <c:showSerName val="0"/>
          <c:showPercent val="0"/>
          <c:showBubbleSize val="0"/>
        </c:dLbls>
        <c:axId val="475740687"/>
        <c:axId val="1614035071"/>
      </c:scatterChart>
      <c:valAx>
        <c:axId val="475740687"/>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GB" dirty="0"/>
                  <a:t>Pressure (mbar)</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extTo"/>
        <c:spPr>
          <a:noFill/>
          <a:ln w="254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14035071"/>
        <c:crosses val="autoZero"/>
        <c:crossBetween val="midCat"/>
        <c:minorUnit val="500"/>
      </c:valAx>
      <c:valAx>
        <c:axId val="1614035071"/>
        <c:scaling>
          <c:orientation val="minMax"/>
          <c:max val="120000"/>
          <c:min val="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GB" dirty="0"/>
                  <a:t>GC Peak Area, (x1000)</a:t>
                </a:r>
              </a:p>
            </c:rich>
          </c:tx>
          <c:layout>
            <c:manualLayout>
              <c:xMode val="edge"/>
              <c:yMode val="edge"/>
              <c:x val="2.6131687242798355E-2"/>
              <c:y val="0.1549934640522876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extTo"/>
        <c:spPr>
          <a:noFill/>
          <a:ln w="254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75740687"/>
        <c:crosses val="autoZero"/>
        <c:crossBetween val="midCat"/>
        <c:majorUnit val="20000"/>
        <c:minorUnit val="10000"/>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8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75541827970244"/>
          <c:y val="4.9779226983124557E-2"/>
          <c:w val="0.72471367799110498"/>
          <c:h val="0.76282678153120831"/>
        </c:manualLayout>
      </c:layout>
      <c:scatterChart>
        <c:scatterStyle val="smoothMarker"/>
        <c:varyColors val="0"/>
        <c:ser>
          <c:idx val="0"/>
          <c:order val="0"/>
          <c:tx>
            <c:v>Pressure Drop</c:v>
          </c:tx>
          <c:spPr>
            <a:ln w="25400" cap="rnd">
              <a:solidFill>
                <a:schemeClr val="tx1"/>
              </a:solidFill>
              <a:prstDash val="sysDot"/>
              <a:round/>
            </a:ln>
            <a:effectLst/>
          </c:spPr>
          <c:marker>
            <c:symbol val="circle"/>
            <c:size val="5"/>
            <c:spPr>
              <a:solidFill>
                <a:schemeClr val="accent1"/>
              </a:solidFill>
              <a:ln w="38100">
                <a:solidFill>
                  <a:schemeClr val="accent1"/>
                </a:solidFill>
              </a:ln>
              <a:effectLst/>
            </c:spPr>
          </c:marker>
          <c:errBars>
            <c:errDir val="y"/>
            <c:errBarType val="both"/>
            <c:errValType val="cust"/>
            <c:noEndCap val="0"/>
            <c:plus>
              <c:numRef>
                <c:f>'[CO2 Calibration curve Gas rig.xlsx]Sheet1'!$BF$58:$BF$63</c:f>
                <c:numCache>
                  <c:formatCode>General</c:formatCode>
                  <c:ptCount val="6"/>
                  <c:pt idx="1">
                    <c:v>54.981059037840623</c:v>
                  </c:pt>
                  <c:pt idx="2">
                    <c:v>48.951933427175504</c:v>
                  </c:pt>
                  <c:pt idx="3">
                    <c:v>45.666038751345582</c:v>
                  </c:pt>
                  <c:pt idx="4">
                    <c:v>50.66417570588726</c:v>
                  </c:pt>
                  <c:pt idx="5">
                    <c:v>60.070278214788459</c:v>
                  </c:pt>
                </c:numCache>
              </c:numRef>
            </c:plus>
            <c:minus>
              <c:numRef>
                <c:f>'[CO2 Calibration curve Gas rig.xlsx]Sheet1'!$BF$58:$BF$63</c:f>
                <c:numCache>
                  <c:formatCode>General</c:formatCode>
                  <c:ptCount val="6"/>
                  <c:pt idx="1">
                    <c:v>54.981059037840623</c:v>
                  </c:pt>
                  <c:pt idx="2">
                    <c:v>48.951933427175504</c:v>
                  </c:pt>
                  <c:pt idx="3">
                    <c:v>45.666038751345582</c:v>
                  </c:pt>
                  <c:pt idx="4">
                    <c:v>50.66417570588726</c:v>
                  </c:pt>
                  <c:pt idx="5">
                    <c:v>60.070278214788459</c:v>
                  </c:pt>
                </c:numCache>
              </c:numRef>
            </c:minus>
            <c:spPr>
              <a:noFill/>
              <a:ln w="9525" cap="flat" cmpd="sng" algn="ctr">
                <a:solidFill>
                  <a:schemeClr val="tx1">
                    <a:lumMod val="65000"/>
                    <a:lumOff val="35000"/>
                  </a:schemeClr>
                </a:solidFill>
                <a:round/>
              </a:ln>
              <a:effectLst/>
            </c:spPr>
          </c:errBars>
          <c:xVal>
            <c:numRef>
              <c:f>'[CO2 Calibration curve Gas rig.xlsx]Sheet1'!$BD$58:$BD$63</c:f>
              <c:numCache>
                <c:formatCode>General</c:formatCode>
                <c:ptCount val="6"/>
                <c:pt idx="0">
                  <c:v>0</c:v>
                </c:pt>
                <c:pt idx="1">
                  <c:v>2</c:v>
                </c:pt>
                <c:pt idx="2">
                  <c:v>21</c:v>
                </c:pt>
                <c:pt idx="3">
                  <c:v>88</c:v>
                </c:pt>
                <c:pt idx="4">
                  <c:v>96</c:v>
                </c:pt>
                <c:pt idx="5">
                  <c:v>116</c:v>
                </c:pt>
              </c:numCache>
            </c:numRef>
          </c:xVal>
          <c:yVal>
            <c:numRef>
              <c:f>'[CO2 Calibration curve Gas rig.xlsx]Sheet1'!$BE$58:$BE$63</c:f>
              <c:numCache>
                <c:formatCode>General</c:formatCode>
                <c:ptCount val="6"/>
                <c:pt idx="0">
                  <c:v>3000</c:v>
                </c:pt>
                <c:pt idx="1">
                  <c:v>2277.65104468549</c:v>
                </c:pt>
                <c:pt idx="2">
                  <c:v>1564.4875244955977</c:v>
                </c:pt>
                <c:pt idx="3">
                  <c:v>1577.7715906268113</c:v>
                </c:pt>
                <c:pt idx="4">
                  <c:v>1592.094891115343</c:v>
                </c:pt>
                <c:pt idx="5">
                  <c:v>1598.9774640501228</c:v>
                </c:pt>
              </c:numCache>
            </c:numRef>
          </c:yVal>
          <c:smooth val="1"/>
          <c:extLst>
            <c:ext xmlns:c16="http://schemas.microsoft.com/office/drawing/2014/chart" uri="{C3380CC4-5D6E-409C-BE32-E72D297353CC}">
              <c16:uniqueId val="{00000000-4472-41FA-96C4-85C5EDDA0154}"/>
            </c:ext>
          </c:extLst>
        </c:ser>
        <c:dLbls>
          <c:showLegendKey val="0"/>
          <c:showVal val="0"/>
          <c:showCatName val="0"/>
          <c:showSerName val="0"/>
          <c:showPercent val="0"/>
          <c:showBubbleSize val="0"/>
        </c:dLbls>
        <c:axId val="1794842735"/>
        <c:axId val="1794839855"/>
      </c:scatterChart>
      <c:valAx>
        <c:axId val="1794842735"/>
        <c:scaling>
          <c:orientation val="minMax"/>
          <c:min val="0"/>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GB"/>
                  <a:t>Time (hrs)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extTo"/>
        <c:spPr>
          <a:noFill/>
          <a:ln w="254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94839855"/>
        <c:crosses val="autoZero"/>
        <c:crossBetween val="midCat"/>
        <c:majorUnit val="20"/>
        <c:minorUnit val="10"/>
      </c:valAx>
      <c:valAx>
        <c:axId val="1794839855"/>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GB"/>
                  <a:t>Pressure (mbar)</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extTo"/>
        <c:spPr>
          <a:noFill/>
          <a:ln w="254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94842735"/>
        <c:crosses val="autoZero"/>
        <c:crossBetween val="midCat"/>
        <c:min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56509416402074"/>
          <c:y val="8.5693098457876621E-2"/>
          <c:w val="0.73399365273085115"/>
          <c:h val="0.69048867921809898"/>
        </c:manualLayout>
      </c:layout>
      <c:scatterChart>
        <c:scatterStyle val="smoothMarker"/>
        <c:varyColors val="0"/>
        <c:ser>
          <c:idx val="0"/>
          <c:order val="0"/>
          <c:tx>
            <c:v>Initial Pressures</c:v>
          </c:tx>
          <c:spPr>
            <a:ln w="12700" cap="rnd" cmpd="sng">
              <a:solidFill>
                <a:schemeClr val="accent1"/>
              </a:solidFill>
              <a:prstDash val="sysDot"/>
              <a:round/>
            </a:ln>
            <a:effectLst/>
          </c:spPr>
          <c:marker>
            <c:symbol val="circle"/>
            <c:size val="5"/>
            <c:spPr>
              <a:solidFill>
                <a:schemeClr val="accent1"/>
              </a:solidFill>
              <a:ln w="9525">
                <a:solidFill>
                  <a:schemeClr val="accent1"/>
                </a:solidFill>
              </a:ln>
              <a:effectLst/>
            </c:spPr>
          </c:marker>
          <c:errBars>
            <c:errDir val="x"/>
            <c:errBarType val="both"/>
            <c:errValType val="percentage"/>
            <c:noEndCap val="0"/>
            <c:val val="1"/>
            <c:spPr>
              <a:noFill/>
              <a:ln w="9525" cap="flat" cmpd="sng" algn="ctr">
                <a:solidFill>
                  <a:schemeClr val="tx1">
                    <a:lumMod val="65000"/>
                    <a:lumOff val="35000"/>
                  </a:schemeClr>
                </a:solidFill>
                <a:round/>
              </a:ln>
              <a:effectLst/>
            </c:spPr>
          </c:errBars>
          <c:errBars>
            <c:errDir val="y"/>
            <c:errBarType val="both"/>
            <c:errValType val="cust"/>
            <c:noEndCap val="0"/>
            <c:plus>
              <c:numRef>
                <c:f>'[CO2 Calibration curve Gas rig.xlsx]Sheet1'!$CL$43:$CL$47</c:f>
                <c:numCache>
                  <c:formatCode>General</c:formatCode>
                  <c:ptCount val="5"/>
                  <c:pt idx="0">
                    <c:v>3.529749257830983E-2</c:v>
                  </c:pt>
                  <c:pt idx="1">
                    <c:v>3.6150810074847106E-2</c:v>
                  </c:pt>
                  <c:pt idx="2">
                    <c:v>3.1235374452590725E-2</c:v>
                  </c:pt>
                  <c:pt idx="3">
                    <c:v>1.5474875897370954E-2</c:v>
                  </c:pt>
                  <c:pt idx="4">
                    <c:v>1.6037816541424665E-2</c:v>
                  </c:pt>
                </c:numCache>
              </c:numRef>
            </c:plus>
            <c:minus>
              <c:numRef>
                <c:f>'[CO2 Calibration curve Gas rig.xlsx]Sheet1'!$CL$43:$CL$47</c:f>
                <c:numCache>
                  <c:formatCode>General</c:formatCode>
                  <c:ptCount val="5"/>
                  <c:pt idx="0">
                    <c:v>3.529749257830983E-2</c:v>
                  </c:pt>
                  <c:pt idx="1">
                    <c:v>3.6150810074847106E-2</c:v>
                  </c:pt>
                  <c:pt idx="2">
                    <c:v>3.1235374452590725E-2</c:v>
                  </c:pt>
                  <c:pt idx="3">
                    <c:v>1.5474875897370954E-2</c:v>
                  </c:pt>
                  <c:pt idx="4">
                    <c:v>1.6037816541424665E-2</c:v>
                  </c:pt>
                </c:numCache>
              </c:numRef>
            </c:minus>
            <c:spPr>
              <a:noFill/>
              <a:ln w="9525" cap="flat" cmpd="sng" algn="ctr">
                <a:solidFill>
                  <a:schemeClr val="tx1">
                    <a:lumMod val="65000"/>
                    <a:lumOff val="35000"/>
                  </a:schemeClr>
                </a:solidFill>
                <a:round/>
              </a:ln>
              <a:effectLst/>
            </c:spPr>
          </c:errBars>
          <c:xVal>
            <c:numRef>
              <c:f>'[CO2 Calibration curve Gas rig.xlsx]Sheet1'!$CA$43:$CA$47</c:f>
              <c:numCache>
                <c:formatCode>General</c:formatCode>
                <c:ptCount val="5"/>
                <c:pt idx="0">
                  <c:v>3970</c:v>
                </c:pt>
                <c:pt idx="1">
                  <c:v>3505</c:v>
                </c:pt>
                <c:pt idx="2">
                  <c:v>3023</c:v>
                </c:pt>
                <c:pt idx="3">
                  <c:v>2470</c:v>
                </c:pt>
                <c:pt idx="4">
                  <c:v>1975</c:v>
                </c:pt>
              </c:numCache>
            </c:numRef>
          </c:xVal>
          <c:yVal>
            <c:numRef>
              <c:f>'[CO2 Calibration curve Gas rig.xlsx]Sheet1'!$CB$43:$CB$47</c:f>
              <c:numCache>
                <c:formatCode>General</c:formatCode>
                <c:ptCount val="5"/>
                <c:pt idx="0">
                  <c:v>0.81003313113187936</c:v>
                </c:pt>
                <c:pt idx="1">
                  <c:v>0.80556282317919337</c:v>
                </c:pt>
                <c:pt idx="2">
                  <c:v>0.73191509548889655</c:v>
                </c:pt>
                <c:pt idx="3">
                  <c:v>0.67790070163464211</c:v>
                </c:pt>
                <c:pt idx="4">
                  <c:v>0.61280296912569787</c:v>
                </c:pt>
              </c:numCache>
            </c:numRef>
          </c:yVal>
          <c:smooth val="1"/>
          <c:extLst>
            <c:ext xmlns:c16="http://schemas.microsoft.com/office/drawing/2014/chart" uri="{C3380CC4-5D6E-409C-BE32-E72D297353CC}">
              <c16:uniqueId val="{00000000-419D-4082-80E6-439A857A4A1B}"/>
            </c:ext>
          </c:extLst>
        </c:ser>
        <c:ser>
          <c:idx val="1"/>
          <c:order val="1"/>
          <c:tx>
            <c:v>Final Pressures</c:v>
          </c:tx>
          <c:spPr>
            <a:ln w="12700" cap="rnd">
              <a:noFill/>
              <a:prstDash val="sysDot"/>
              <a:round/>
            </a:ln>
            <a:effectLst/>
          </c:spPr>
          <c:marker>
            <c:symbol val="circle"/>
            <c:size val="5"/>
            <c:spPr>
              <a:solidFill>
                <a:schemeClr val="accent2"/>
              </a:solidFill>
              <a:ln w="9525">
                <a:solidFill>
                  <a:schemeClr val="accent2"/>
                </a:solidFill>
              </a:ln>
              <a:effectLst/>
            </c:spPr>
          </c:marker>
          <c:errBars>
            <c:errDir val="x"/>
            <c:errBarType val="both"/>
            <c:errValType val="cust"/>
            <c:noEndCap val="0"/>
            <c:plus>
              <c:numRef>
                <c:f>'[CO2 Calibration curve Gas rig.xlsx]Sheet1'!$CP$43:$CP$47</c:f>
                <c:numCache>
                  <c:formatCode>General</c:formatCode>
                  <c:ptCount val="5"/>
                  <c:pt idx="0">
                    <c:v>142.37507245176789</c:v>
                  </c:pt>
                  <c:pt idx="1">
                    <c:v>45.239504843918098</c:v>
                  </c:pt>
                  <c:pt idx="2">
                    <c:v>48.951933427175504</c:v>
                  </c:pt>
                  <c:pt idx="3">
                    <c:v>25.040158979879152</c:v>
                  </c:pt>
                  <c:pt idx="4">
                    <c:v>32.506727664154994</c:v>
                  </c:pt>
                </c:numCache>
              </c:numRef>
            </c:plus>
            <c:minus>
              <c:numRef>
                <c:f>'[CO2 Calibration curve Gas rig.xlsx]Sheet1'!$CP$43:$CP$47</c:f>
                <c:numCache>
                  <c:formatCode>General</c:formatCode>
                  <c:ptCount val="5"/>
                  <c:pt idx="0">
                    <c:v>142.37507245176789</c:v>
                  </c:pt>
                  <c:pt idx="1">
                    <c:v>45.239504843918098</c:v>
                  </c:pt>
                  <c:pt idx="2">
                    <c:v>48.951933427175504</c:v>
                  </c:pt>
                  <c:pt idx="3">
                    <c:v>25.040158979879152</c:v>
                  </c:pt>
                  <c:pt idx="4">
                    <c:v>32.506727664154994</c:v>
                  </c:pt>
                </c:numCache>
              </c:numRef>
            </c:minus>
            <c:spPr>
              <a:noFill/>
              <a:ln w="9525" cap="flat" cmpd="sng" algn="ctr">
                <a:solidFill>
                  <a:schemeClr val="tx1">
                    <a:lumMod val="65000"/>
                    <a:lumOff val="35000"/>
                  </a:schemeClr>
                </a:solidFill>
                <a:round/>
              </a:ln>
              <a:effectLst/>
            </c:spPr>
          </c:errBars>
          <c:errBars>
            <c:errDir val="y"/>
            <c:errBarType val="both"/>
            <c:errValType val="cust"/>
            <c:noEndCap val="0"/>
            <c:plus>
              <c:numRef>
                <c:f>'[CO2 Calibration curve Gas rig.xlsx]Sheet1'!$CL$43:$CL$47</c:f>
                <c:numCache>
                  <c:formatCode>General</c:formatCode>
                  <c:ptCount val="5"/>
                  <c:pt idx="0">
                    <c:v>3.529749257830983E-2</c:v>
                  </c:pt>
                  <c:pt idx="1">
                    <c:v>3.6150810074847106E-2</c:v>
                  </c:pt>
                  <c:pt idx="2">
                    <c:v>3.1235374452590725E-2</c:v>
                  </c:pt>
                  <c:pt idx="3">
                    <c:v>1.5474875897370954E-2</c:v>
                  </c:pt>
                  <c:pt idx="4">
                    <c:v>1.6037816541424665E-2</c:v>
                  </c:pt>
                </c:numCache>
              </c:numRef>
            </c:plus>
            <c:minus>
              <c:numRef>
                <c:f>'[CO2 Calibration curve Gas rig.xlsx]Sheet1'!$CL$43:$CL$47</c:f>
                <c:numCache>
                  <c:formatCode>General</c:formatCode>
                  <c:ptCount val="5"/>
                  <c:pt idx="0">
                    <c:v>3.529749257830983E-2</c:v>
                  </c:pt>
                  <c:pt idx="1">
                    <c:v>3.6150810074847106E-2</c:v>
                  </c:pt>
                  <c:pt idx="2">
                    <c:v>3.1235374452590725E-2</c:v>
                  </c:pt>
                  <c:pt idx="3">
                    <c:v>1.5474875897370954E-2</c:v>
                  </c:pt>
                  <c:pt idx="4">
                    <c:v>1.6037816541424665E-2</c:v>
                  </c:pt>
                </c:numCache>
              </c:numRef>
            </c:minus>
            <c:spPr>
              <a:noFill/>
              <a:ln w="9525" cap="flat" cmpd="sng" algn="ctr">
                <a:solidFill>
                  <a:schemeClr val="tx1">
                    <a:lumMod val="65000"/>
                    <a:lumOff val="35000"/>
                  </a:schemeClr>
                </a:solidFill>
                <a:round/>
              </a:ln>
              <a:effectLst/>
            </c:spPr>
          </c:errBars>
          <c:xVal>
            <c:numRef>
              <c:f>'[CO2 Calibration curve Gas rig.xlsx]Sheet1'!$CO$43:$CO$47</c:f>
              <c:numCache>
                <c:formatCode>General</c:formatCode>
                <c:ptCount val="5"/>
                <c:pt idx="0">
                  <c:v>2339.4473655157185</c:v>
                </c:pt>
                <c:pt idx="1">
                  <c:v>2013.2331428886864</c:v>
                </c:pt>
                <c:pt idx="2">
                  <c:v>1564.4875244955977</c:v>
                </c:pt>
                <c:pt idx="3">
                  <c:v>1215.4640363224862</c:v>
                </c:pt>
                <c:pt idx="4">
                  <c:v>824.8787640418426</c:v>
                </c:pt>
              </c:numCache>
            </c:numRef>
          </c:xVal>
          <c:yVal>
            <c:numRef>
              <c:f>'[CO2 Calibration curve Gas rig.xlsx]Sheet1'!$CM$43:$CM$47</c:f>
              <c:numCache>
                <c:formatCode>General</c:formatCode>
                <c:ptCount val="5"/>
                <c:pt idx="0">
                  <c:v>0.81003313113187936</c:v>
                </c:pt>
                <c:pt idx="1">
                  <c:v>0.80556282317919337</c:v>
                </c:pt>
                <c:pt idx="2">
                  <c:v>0.73191509548889655</c:v>
                </c:pt>
                <c:pt idx="3">
                  <c:v>0.67790070163464211</c:v>
                </c:pt>
                <c:pt idx="4">
                  <c:v>0.61280296912569787</c:v>
                </c:pt>
              </c:numCache>
            </c:numRef>
          </c:yVal>
          <c:smooth val="1"/>
          <c:extLst>
            <c:ext xmlns:c16="http://schemas.microsoft.com/office/drawing/2014/chart" uri="{C3380CC4-5D6E-409C-BE32-E72D297353CC}">
              <c16:uniqueId val="{00000001-419D-4082-80E6-439A857A4A1B}"/>
            </c:ext>
          </c:extLst>
        </c:ser>
        <c:dLbls>
          <c:showLegendKey val="0"/>
          <c:showVal val="0"/>
          <c:showCatName val="0"/>
          <c:showSerName val="0"/>
          <c:showPercent val="0"/>
          <c:showBubbleSize val="0"/>
        </c:dLbls>
        <c:axId val="1794842735"/>
        <c:axId val="1794839855"/>
      </c:scatterChart>
      <c:valAx>
        <c:axId val="1794842735"/>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GB" dirty="0"/>
                  <a:t>Pressure (mbar)</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extTo"/>
        <c:spPr>
          <a:noFill/>
          <a:ln w="254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94839855"/>
        <c:crosses val="autoZero"/>
        <c:crossBetween val="midCat"/>
        <c:majorUnit val="1000"/>
        <c:minorUnit val="500"/>
      </c:valAx>
      <c:valAx>
        <c:axId val="1794839855"/>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GB" dirty="0"/>
                  <a:t>CO</a:t>
                </a:r>
                <a:r>
                  <a:rPr lang="en-GB" baseline="-25000" dirty="0"/>
                  <a:t>2</a:t>
                </a:r>
                <a:r>
                  <a:rPr lang="en-GB" dirty="0"/>
                  <a:t> mol/mol IL </a:t>
                </a:r>
              </a:p>
            </c:rich>
          </c:tx>
          <c:layout>
            <c:manualLayout>
              <c:xMode val="edge"/>
              <c:yMode val="edge"/>
              <c:x val="2.1674891630900903E-2"/>
              <c:y val="0.2570023250285450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extTo"/>
        <c:spPr>
          <a:noFill/>
          <a:ln w="254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94842735"/>
        <c:crosses val="autoZero"/>
        <c:crossBetween val="midCat"/>
        <c:minorUnit val="0.1"/>
      </c:valAx>
      <c:spPr>
        <a:noFill/>
        <a:ln>
          <a:noFill/>
        </a:ln>
        <a:effectLst/>
      </c:spPr>
    </c:plotArea>
    <c:legend>
      <c:legendPos val="r"/>
      <c:layout>
        <c:manualLayout>
          <c:xMode val="edge"/>
          <c:yMode val="edge"/>
          <c:x val="0.74931863799283149"/>
          <c:y val="0.20689166666666667"/>
          <c:w val="0.23333028673835127"/>
          <c:h val="0.25484583333333333"/>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03-14T01:30:51.244" idx="1">
    <p:pos x="3959" y="4062"/>
    <p:text>Check Reference is correct</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CD574-CAE0-4E3D-84D0-715167FFCE34}" type="datetimeFigureOut">
              <a:rPr lang="en-GB" smtClean="0"/>
              <a:t>21/03/2024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FEC8D-B486-4774-BC07-BC8C1221704F}" type="slidenum">
              <a:rPr lang="en-GB" smtClean="0"/>
              <a:t>‹#›</a:t>
            </a:fld>
            <a:endParaRPr lang="en-GB"/>
          </a:p>
        </p:txBody>
      </p:sp>
    </p:spTree>
    <p:extLst>
      <p:ext uri="{BB962C8B-B14F-4D97-AF65-F5344CB8AC3E}">
        <p14:creationId xmlns:p14="http://schemas.microsoft.com/office/powerpoint/2010/main" val="4248321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5FEC8D-B486-4774-BC07-BC8C1221704F}" type="slidenum">
              <a:rPr lang="en-GB" smtClean="0"/>
              <a:t>1</a:t>
            </a:fld>
            <a:endParaRPr lang="en-GB"/>
          </a:p>
        </p:txBody>
      </p:sp>
    </p:spTree>
    <p:extLst>
      <p:ext uri="{BB962C8B-B14F-4D97-AF65-F5344CB8AC3E}">
        <p14:creationId xmlns:p14="http://schemas.microsoft.com/office/powerpoint/2010/main" val="4092049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Superbasic relies on the pKa of the anion for absorption and the  </a:t>
            </a:r>
          </a:p>
        </p:txBody>
      </p:sp>
      <p:sp>
        <p:nvSpPr>
          <p:cNvPr id="4" name="Slide Number Placeholder 3"/>
          <p:cNvSpPr>
            <a:spLocks noGrp="1"/>
          </p:cNvSpPr>
          <p:nvPr>
            <p:ph type="sldNum" sz="quarter" idx="5"/>
          </p:nvPr>
        </p:nvSpPr>
        <p:spPr/>
        <p:txBody>
          <a:bodyPr/>
          <a:lstStyle/>
          <a:p>
            <a:fld id="{9F5FEC8D-B486-4774-BC07-BC8C1221704F}" type="slidenum">
              <a:rPr lang="en-GB" smtClean="0"/>
              <a:t>12</a:t>
            </a:fld>
            <a:endParaRPr lang="en-GB"/>
          </a:p>
        </p:txBody>
      </p:sp>
    </p:spTree>
    <p:extLst>
      <p:ext uri="{BB962C8B-B14F-4D97-AF65-F5344CB8AC3E}">
        <p14:creationId xmlns:p14="http://schemas.microsoft.com/office/powerpoint/2010/main" val="52725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1C31B-CADE-9F13-3F18-42ED880AD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12413-D87D-DF5A-845C-2519920E02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D6E31-C60D-3282-963A-C68926B01FB0}"/>
              </a:ext>
            </a:extLst>
          </p:cNvPr>
          <p:cNvSpPr>
            <a:spLocks noGrp="1"/>
          </p:cNvSpPr>
          <p:nvPr>
            <p:ph type="body" idx="1"/>
          </p:nvPr>
        </p:nvSpPr>
        <p:spPr/>
        <p:txBody>
          <a:bodyPr/>
          <a:lstStyle/>
          <a:p>
            <a:pPr marL="171450" indent="-171450">
              <a:buFont typeface="Arial" panose="020B0604020202020204" pitchFamily="34" charset="0"/>
              <a:buChar char="•"/>
            </a:pPr>
            <a:r>
              <a:rPr lang="en-GB" dirty="0"/>
              <a:t>The four CCS initiatives reviewed here can all be categorized as experimental, and none of the experiments have gone well. Two in essence have been abandoned (Edwardsport and Kemper) and two (Boundary Dam and Petra Nova) are only economically viable by selling the captured CO2 for use in EOR which, in turn adds more CO2 to the atmosphere.</a:t>
            </a:r>
          </a:p>
          <a:p>
            <a:pPr marL="171450" indent="-171450">
              <a:buFont typeface="Arial" panose="020B0604020202020204" pitchFamily="34" charset="0"/>
              <a:buChar char="•"/>
            </a:pPr>
            <a:r>
              <a:rPr lang="en-GB" dirty="0"/>
              <a:t>Meanwhile, the utility has had to pay millions of dollars for temporary units that boost the capacity of the system’s thermal reclaimer, the unit that purifies the amine solution used to strip CO2 and </a:t>
            </a:r>
            <a:r>
              <a:rPr lang="en-GB" dirty="0" err="1"/>
              <a:t>sulfur</a:t>
            </a:r>
            <a:r>
              <a:rPr lang="en-GB" dirty="0"/>
              <a:t> dioxide from the plant’s flue gases. The amine solution has been degrading faster than anticipated, overwhelming the plant’s installed reclaimer and forcing the utility to bring in mobile units.9 The fix has worked, but according to a report prepared for SaskPower, it is “not economically sustainable.”10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 far at a reduction of 26% of 1990 level</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97035B01-C248-6C6F-4A02-87377E6C2C5E}"/>
              </a:ext>
            </a:extLst>
          </p:cNvPr>
          <p:cNvSpPr>
            <a:spLocks noGrp="1"/>
          </p:cNvSpPr>
          <p:nvPr>
            <p:ph type="sldNum" sz="quarter" idx="5"/>
          </p:nvPr>
        </p:nvSpPr>
        <p:spPr/>
        <p:txBody>
          <a:bodyPr/>
          <a:lstStyle/>
          <a:p>
            <a:fld id="{9F5FEC8D-B486-4774-BC07-BC8C1221704F}" type="slidenum">
              <a:rPr lang="en-GB" smtClean="0"/>
              <a:t>2</a:t>
            </a:fld>
            <a:endParaRPr lang="en-GB"/>
          </a:p>
        </p:txBody>
      </p:sp>
    </p:spTree>
    <p:extLst>
      <p:ext uri="{BB962C8B-B14F-4D97-AF65-F5344CB8AC3E}">
        <p14:creationId xmlns:p14="http://schemas.microsoft.com/office/powerpoint/2010/main" val="142436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routes of CO2 uptake that have been explored. Each has their respect drawbacks. </a:t>
            </a:r>
          </a:p>
          <a:p>
            <a:r>
              <a:rPr lang="en-GB" dirty="0"/>
              <a:t>Cryogenic is very energy intensive</a:t>
            </a:r>
          </a:p>
          <a:p>
            <a:r>
              <a:rPr lang="en-GB" dirty="0"/>
              <a:t>Biological has time constraints forests don’t grow overnight</a:t>
            </a:r>
          </a:p>
          <a:p>
            <a:r>
              <a:rPr lang="en-GB" dirty="0"/>
              <a:t>Membranes degrade quickly and have high maintenance costs</a:t>
            </a:r>
          </a:p>
          <a:p>
            <a:r>
              <a:rPr lang="en-GB" dirty="0"/>
              <a:t>Solids adsorbents have drawback from cleaning and high regeneration cost.</a:t>
            </a:r>
          </a:p>
          <a:p>
            <a:r>
              <a:rPr lang="en-GB" dirty="0" err="1"/>
              <a:t>Physisorbants</a:t>
            </a:r>
            <a:r>
              <a:rPr lang="en-GB" dirty="0"/>
              <a:t> have a lower uptake that chemisorbent materials and rely on pressure Low henry’s constant higher </a:t>
            </a:r>
            <a:r>
              <a:rPr lang="en-GB" dirty="0" err="1"/>
              <a:t>solubilty</a:t>
            </a:r>
            <a:endParaRPr lang="en-GB" dirty="0"/>
          </a:p>
          <a:p>
            <a:r>
              <a:rPr lang="en-GB" dirty="0" err="1"/>
              <a:t>Chemisrobents</a:t>
            </a:r>
            <a:r>
              <a:rPr lang="en-GB" dirty="0"/>
              <a:t> somethings require high temperature </a:t>
            </a:r>
          </a:p>
          <a:p>
            <a:endParaRPr lang="en-GB" dirty="0"/>
          </a:p>
        </p:txBody>
      </p:sp>
      <p:sp>
        <p:nvSpPr>
          <p:cNvPr id="4" name="Slide Number Placeholder 3"/>
          <p:cNvSpPr>
            <a:spLocks noGrp="1"/>
          </p:cNvSpPr>
          <p:nvPr>
            <p:ph type="sldNum" sz="quarter" idx="5"/>
          </p:nvPr>
        </p:nvSpPr>
        <p:spPr/>
        <p:txBody>
          <a:bodyPr/>
          <a:lstStyle/>
          <a:p>
            <a:fld id="{43C2335C-61AE-4C1C-8F14-469AE5243963}" type="slidenum">
              <a:rPr lang="en-GB" smtClean="0"/>
              <a:t>3</a:t>
            </a:fld>
            <a:endParaRPr lang="en-GB"/>
          </a:p>
        </p:txBody>
      </p:sp>
    </p:spTree>
    <p:extLst>
      <p:ext uri="{BB962C8B-B14F-4D97-AF65-F5344CB8AC3E}">
        <p14:creationId xmlns:p14="http://schemas.microsoft.com/office/powerpoint/2010/main" val="278840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99DE4-CC8B-3B4F-AE65-FA8E7D3F8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569C8-AF5A-CC97-1620-0C1208A8B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93A43-A945-713D-7EEB-C006574665A9}"/>
              </a:ext>
            </a:extLst>
          </p:cNvPr>
          <p:cNvSpPr>
            <a:spLocks noGrp="1"/>
          </p:cNvSpPr>
          <p:nvPr>
            <p:ph type="body" idx="1"/>
          </p:nvPr>
        </p:nvSpPr>
        <p:spPr/>
        <p:txBody>
          <a:bodyPr/>
          <a:lstStyle/>
          <a:p>
            <a:r>
              <a:rPr lang="en-GB" dirty="0"/>
              <a:t>Amine</a:t>
            </a:r>
          </a:p>
        </p:txBody>
      </p:sp>
      <p:sp>
        <p:nvSpPr>
          <p:cNvPr id="4" name="Slide Number Placeholder 3">
            <a:extLst>
              <a:ext uri="{FF2B5EF4-FFF2-40B4-BE49-F238E27FC236}">
                <a16:creationId xmlns:a16="http://schemas.microsoft.com/office/drawing/2014/main" id="{34BF0EF3-1CD1-E73E-4412-B2D41002B71B}"/>
              </a:ext>
            </a:extLst>
          </p:cNvPr>
          <p:cNvSpPr>
            <a:spLocks noGrp="1"/>
          </p:cNvSpPr>
          <p:nvPr>
            <p:ph type="sldNum" sz="quarter" idx="5"/>
          </p:nvPr>
        </p:nvSpPr>
        <p:spPr/>
        <p:txBody>
          <a:bodyPr/>
          <a:lstStyle/>
          <a:p>
            <a:fld id="{9F5FEC8D-B486-4774-BC07-BC8C1221704F}" type="slidenum">
              <a:rPr lang="en-GB" smtClean="0"/>
              <a:t>4</a:t>
            </a:fld>
            <a:endParaRPr lang="en-GB"/>
          </a:p>
        </p:txBody>
      </p:sp>
    </p:spTree>
    <p:extLst>
      <p:ext uri="{BB962C8B-B14F-4D97-AF65-F5344CB8AC3E}">
        <p14:creationId xmlns:p14="http://schemas.microsoft.com/office/powerpoint/2010/main" val="387566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Amine</a:t>
            </a:r>
          </a:p>
        </p:txBody>
      </p:sp>
      <p:sp>
        <p:nvSpPr>
          <p:cNvPr id="4" name="Slide Number Placeholder 3"/>
          <p:cNvSpPr>
            <a:spLocks noGrp="1"/>
          </p:cNvSpPr>
          <p:nvPr>
            <p:ph type="sldNum" sz="quarter" idx="5"/>
          </p:nvPr>
        </p:nvSpPr>
        <p:spPr/>
        <p:txBody>
          <a:bodyPr/>
          <a:lstStyle/>
          <a:p>
            <a:fld id="{9F5FEC8D-B486-4774-BC07-BC8C1221704F}" type="slidenum">
              <a:rPr lang="en-GB" smtClean="0"/>
              <a:t>5</a:t>
            </a:fld>
            <a:endParaRPr lang="en-GB"/>
          </a:p>
        </p:txBody>
      </p:sp>
    </p:spTree>
    <p:extLst>
      <p:ext uri="{BB962C8B-B14F-4D97-AF65-F5344CB8AC3E}">
        <p14:creationId xmlns:p14="http://schemas.microsoft.com/office/powerpoint/2010/main" val="92469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5FEC8D-B486-4774-BC07-BC8C1221704F}" type="slidenum">
              <a:rPr lang="en-GB" smtClean="0"/>
              <a:t>7</a:t>
            </a:fld>
            <a:endParaRPr lang="en-GB"/>
          </a:p>
        </p:txBody>
      </p:sp>
    </p:spTree>
    <p:extLst>
      <p:ext uri="{BB962C8B-B14F-4D97-AF65-F5344CB8AC3E}">
        <p14:creationId xmlns:p14="http://schemas.microsoft.com/office/powerpoint/2010/main" val="330126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 lines are the pressure range in which the calibration curve is an optimal accuracy. </a:t>
            </a:r>
          </a:p>
        </p:txBody>
      </p:sp>
      <p:sp>
        <p:nvSpPr>
          <p:cNvPr id="4" name="Slide Number Placeholder 3"/>
          <p:cNvSpPr>
            <a:spLocks noGrp="1"/>
          </p:cNvSpPr>
          <p:nvPr>
            <p:ph type="sldNum" sz="quarter" idx="5"/>
          </p:nvPr>
        </p:nvSpPr>
        <p:spPr/>
        <p:txBody>
          <a:bodyPr/>
          <a:lstStyle/>
          <a:p>
            <a:fld id="{9F5FEC8D-B486-4774-BC07-BC8C1221704F}" type="slidenum">
              <a:rPr lang="en-GB" smtClean="0"/>
              <a:t>9</a:t>
            </a:fld>
            <a:endParaRPr lang="en-GB"/>
          </a:p>
        </p:txBody>
      </p:sp>
    </p:spTree>
    <p:extLst>
      <p:ext uri="{BB962C8B-B14F-4D97-AF65-F5344CB8AC3E}">
        <p14:creationId xmlns:p14="http://schemas.microsoft.com/office/powerpoint/2010/main" val="1468793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Superbasic relies on the pKa of the anion for absorption and the  </a:t>
            </a:r>
          </a:p>
        </p:txBody>
      </p:sp>
      <p:sp>
        <p:nvSpPr>
          <p:cNvPr id="4" name="Slide Number Placeholder 3"/>
          <p:cNvSpPr>
            <a:spLocks noGrp="1"/>
          </p:cNvSpPr>
          <p:nvPr>
            <p:ph type="sldNum" sz="quarter" idx="5"/>
          </p:nvPr>
        </p:nvSpPr>
        <p:spPr/>
        <p:txBody>
          <a:bodyPr/>
          <a:lstStyle/>
          <a:p>
            <a:fld id="{9F5FEC8D-B486-4774-BC07-BC8C1221704F}" type="slidenum">
              <a:rPr lang="en-GB" smtClean="0"/>
              <a:t>10</a:t>
            </a:fld>
            <a:endParaRPr lang="en-GB"/>
          </a:p>
        </p:txBody>
      </p:sp>
    </p:spTree>
    <p:extLst>
      <p:ext uri="{BB962C8B-B14F-4D97-AF65-F5344CB8AC3E}">
        <p14:creationId xmlns:p14="http://schemas.microsoft.com/office/powerpoint/2010/main" val="62877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Superbasic relies on the pKa of the anion for absorption and the  </a:t>
            </a:r>
          </a:p>
        </p:txBody>
      </p:sp>
      <p:sp>
        <p:nvSpPr>
          <p:cNvPr id="4" name="Slide Number Placeholder 3"/>
          <p:cNvSpPr>
            <a:spLocks noGrp="1"/>
          </p:cNvSpPr>
          <p:nvPr>
            <p:ph type="sldNum" sz="quarter" idx="5"/>
          </p:nvPr>
        </p:nvSpPr>
        <p:spPr/>
        <p:txBody>
          <a:bodyPr/>
          <a:lstStyle/>
          <a:p>
            <a:fld id="{9F5FEC8D-B486-4774-BC07-BC8C1221704F}" type="slidenum">
              <a:rPr lang="en-GB" smtClean="0"/>
              <a:t>11</a:t>
            </a:fld>
            <a:endParaRPr lang="en-GB"/>
          </a:p>
        </p:txBody>
      </p:sp>
    </p:spTree>
    <p:extLst>
      <p:ext uri="{BB962C8B-B14F-4D97-AF65-F5344CB8AC3E}">
        <p14:creationId xmlns:p14="http://schemas.microsoft.com/office/powerpoint/2010/main" val="148692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86B4-EA83-B64F-AF94-F628A481865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0790E17-D9CC-8643-9418-1976D80C83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87F30A3-245D-944B-A7B2-EE80D8713A97}"/>
              </a:ext>
            </a:extLst>
          </p:cNvPr>
          <p:cNvSpPr>
            <a:spLocks noGrp="1"/>
          </p:cNvSpPr>
          <p:nvPr>
            <p:ph type="dt" sz="half" idx="10"/>
          </p:nvPr>
        </p:nvSpPr>
        <p:spPr/>
        <p:txBody>
          <a:bodyPr/>
          <a:lstStyle/>
          <a:p>
            <a:fld id="{ABC07114-180F-4FCD-863A-3049806464A1}" type="datetime1">
              <a:rPr lang="en-US" smtClean="0"/>
              <a:t>3/21/2024</a:t>
            </a:fld>
            <a:endParaRPr lang="en-US"/>
          </a:p>
        </p:txBody>
      </p:sp>
      <p:sp>
        <p:nvSpPr>
          <p:cNvPr id="5" name="Footer Placeholder 4">
            <a:extLst>
              <a:ext uri="{FF2B5EF4-FFF2-40B4-BE49-F238E27FC236}">
                <a16:creationId xmlns:a16="http://schemas.microsoft.com/office/drawing/2014/main" id="{63DF20F4-9FF3-A343-8BC8-ACA8FE6B26B0}"/>
              </a:ext>
            </a:extLst>
          </p:cNvPr>
          <p:cNvSpPr>
            <a:spLocks noGrp="1"/>
          </p:cNvSpPr>
          <p:nvPr>
            <p:ph type="ftr" sz="quarter" idx="11"/>
          </p:nvPr>
        </p:nvSpPr>
        <p:spPr/>
        <p:txBody>
          <a:bodyPr/>
          <a:lstStyle/>
          <a:p>
            <a:r>
              <a:rPr lang="en-US"/>
              <a:t>CONFIDENTAL</a:t>
            </a:r>
          </a:p>
        </p:txBody>
      </p:sp>
      <p:sp>
        <p:nvSpPr>
          <p:cNvPr id="6" name="Slide Number Placeholder 5">
            <a:extLst>
              <a:ext uri="{FF2B5EF4-FFF2-40B4-BE49-F238E27FC236}">
                <a16:creationId xmlns:a16="http://schemas.microsoft.com/office/drawing/2014/main" id="{0B924C7E-AFC6-5548-8E6A-93D1311E0F97}"/>
              </a:ext>
            </a:extLst>
          </p:cNvPr>
          <p:cNvSpPr>
            <a:spLocks noGrp="1"/>
          </p:cNvSpPr>
          <p:nvPr>
            <p:ph type="sldNum" sz="quarter" idx="12"/>
          </p:nvPr>
        </p:nvSpPr>
        <p:spPr/>
        <p:txBody>
          <a:bodyPr/>
          <a:lstStyle/>
          <a:p>
            <a:fld id="{11062EB2-64A0-3947-BDFA-B9F4497B3101}" type="slidenum">
              <a:rPr lang="en-US" smtClean="0"/>
              <a:t>‹#›</a:t>
            </a:fld>
            <a:endParaRPr lang="en-US"/>
          </a:p>
        </p:txBody>
      </p:sp>
    </p:spTree>
    <p:extLst>
      <p:ext uri="{BB962C8B-B14F-4D97-AF65-F5344CB8AC3E}">
        <p14:creationId xmlns:p14="http://schemas.microsoft.com/office/powerpoint/2010/main" val="372499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E322-B898-1748-82BA-CCD95142635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25C7C91-1EA3-BB4B-A5E4-2B3EAEAD46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3424A3-4965-C443-B330-B9F64E560B94}"/>
              </a:ext>
            </a:extLst>
          </p:cNvPr>
          <p:cNvSpPr>
            <a:spLocks noGrp="1"/>
          </p:cNvSpPr>
          <p:nvPr>
            <p:ph type="dt" sz="half" idx="10"/>
          </p:nvPr>
        </p:nvSpPr>
        <p:spPr/>
        <p:txBody>
          <a:bodyPr/>
          <a:lstStyle/>
          <a:p>
            <a:fld id="{D1F0ABD0-B72F-465D-8B7E-ED340A3DAF6F}" type="datetime1">
              <a:rPr lang="en-US" smtClean="0"/>
              <a:t>3/21/2024</a:t>
            </a:fld>
            <a:endParaRPr lang="en-US"/>
          </a:p>
        </p:txBody>
      </p:sp>
      <p:sp>
        <p:nvSpPr>
          <p:cNvPr id="5" name="Footer Placeholder 4">
            <a:extLst>
              <a:ext uri="{FF2B5EF4-FFF2-40B4-BE49-F238E27FC236}">
                <a16:creationId xmlns:a16="http://schemas.microsoft.com/office/drawing/2014/main" id="{F2BEEA5B-157B-3E44-9D5F-D9B5403FD328}"/>
              </a:ext>
            </a:extLst>
          </p:cNvPr>
          <p:cNvSpPr>
            <a:spLocks noGrp="1"/>
          </p:cNvSpPr>
          <p:nvPr>
            <p:ph type="ftr" sz="quarter" idx="11"/>
          </p:nvPr>
        </p:nvSpPr>
        <p:spPr/>
        <p:txBody>
          <a:bodyPr/>
          <a:lstStyle/>
          <a:p>
            <a:r>
              <a:rPr lang="en-US"/>
              <a:t>CONFIDENTAL</a:t>
            </a:r>
          </a:p>
        </p:txBody>
      </p:sp>
      <p:sp>
        <p:nvSpPr>
          <p:cNvPr id="6" name="Slide Number Placeholder 5">
            <a:extLst>
              <a:ext uri="{FF2B5EF4-FFF2-40B4-BE49-F238E27FC236}">
                <a16:creationId xmlns:a16="http://schemas.microsoft.com/office/drawing/2014/main" id="{563C2256-92F6-4345-AB3D-BA53F4816070}"/>
              </a:ext>
            </a:extLst>
          </p:cNvPr>
          <p:cNvSpPr>
            <a:spLocks noGrp="1"/>
          </p:cNvSpPr>
          <p:nvPr>
            <p:ph type="sldNum" sz="quarter" idx="12"/>
          </p:nvPr>
        </p:nvSpPr>
        <p:spPr/>
        <p:txBody>
          <a:bodyPr/>
          <a:lstStyle/>
          <a:p>
            <a:fld id="{11062EB2-64A0-3947-BDFA-B9F4497B3101}" type="slidenum">
              <a:rPr lang="en-US" smtClean="0"/>
              <a:t>‹#›</a:t>
            </a:fld>
            <a:endParaRPr lang="en-US"/>
          </a:p>
        </p:txBody>
      </p:sp>
    </p:spTree>
    <p:extLst>
      <p:ext uri="{BB962C8B-B14F-4D97-AF65-F5344CB8AC3E}">
        <p14:creationId xmlns:p14="http://schemas.microsoft.com/office/powerpoint/2010/main" val="118608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BACFC2-B424-A848-834C-6DE58420DB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A99F57B-C327-5549-A20C-DC43497299C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6D96FC-851B-3E4B-9EF4-ABBD87D1AF40}"/>
              </a:ext>
            </a:extLst>
          </p:cNvPr>
          <p:cNvSpPr>
            <a:spLocks noGrp="1"/>
          </p:cNvSpPr>
          <p:nvPr>
            <p:ph type="dt" sz="half" idx="10"/>
          </p:nvPr>
        </p:nvSpPr>
        <p:spPr/>
        <p:txBody>
          <a:bodyPr/>
          <a:lstStyle/>
          <a:p>
            <a:fld id="{E41F47CF-0A03-46A8-9F30-6E7C95892CEA}" type="datetime1">
              <a:rPr lang="en-US" smtClean="0"/>
              <a:t>3/21/2024</a:t>
            </a:fld>
            <a:endParaRPr lang="en-US"/>
          </a:p>
        </p:txBody>
      </p:sp>
      <p:sp>
        <p:nvSpPr>
          <p:cNvPr id="5" name="Footer Placeholder 4">
            <a:extLst>
              <a:ext uri="{FF2B5EF4-FFF2-40B4-BE49-F238E27FC236}">
                <a16:creationId xmlns:a16="http://schemas.microsoft.com/office/drawing/2014/main" id="{0F1F87AC-E8B0-6849-BD0E-13C3AF6431B0}"/>
              </a:ext>
            </a:extLst>
          </p:cNvPr>
          <p:cNvSpPr>
            <a:spLocks noGrp="1"/>
          </p:cNvSpPr>
          <p:nvPr>
            <p:ph type="ftr" sz="quarter" idx="11"/>
          </p:nvPr>
        </p:nvSpPr>
        <p:spPr/>
        <p:txBody>
          <a:bodyPr/>
          <a:lstStyle/>
          <a:p>
            <a:r>
              <a:rPr lang="en-US"/>
              <a:t>CONFIDENTAL</a:t>
            </a:r>
          </a:p>
        </p:txBody>
      </p:sp>
      <p:sp>
        <p:nvSpPr>
          <p:cNvPr id="6" name="Slide Number Placeholder 5">
            <a:extLst>
              <a:ext uri="{FF2B5EF4-FFF2-40B4-BE49-F238E27FC236}">
                <a16:creationId xmlns:a16="http://schemas.microsoft.com/office/drawing/2014/main" id="{4A8D2F05-90D7-2D4E-98F4-915D8D03782D}"/>
              </a:ext>
            </a:extLst>
          </p:cNvPr>
          <p:cNvSpPr>
            <a:spLocks noGrp="1"/>
          </p:cNvSpPr>
          <p:nvPr>
            <p:ph type="sldNum" sz="quarter" idx="12"/>
          </p:nvPr>
        </p:nvSpPr>
        <p:spPr/>
        <p:txBody>
          <a:bodyPr/>
          <a:lstStyle/>
          <a:p>
            <a:fld id="{11062EB2-64A0-3947-BDFA-B9F4497B3101}" type="slidenum">
              <a:rPr lang="en-US" smtClean="0"/>
              <a:t>‹#›</a:t>
            </a:fld>
            <a:endParaRPr lang="en-US"/>
          </a:p>
        </p:txBody>
      </p:sp>
    </p:spTree>
    <p:extLst>
      <p:ext uri="{BB962C8B-B14F-4D97-AF65-F5344CB8AC3E}">
        <p14:creationId xmlns:p14="http://schemas.microsoft.com/office/powerpoint/2010/main" val="179418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FCCFE09-A219-1B42-BA58-366EAEB9E391}"/>
              </a:ext>
            </a:extLst>
          </p:cNvPr>
          <p:cNvSpPr>
            <a:spLocks noGrp="1"/>
          </p:cNvSpPr>
          <p:nvPr>
            <p:ph type="dt" sz="half" idx="10"/>
          </p:nvPr>
        </p:nvSpPr>
        <p:spPr/>
        <p:txBody>
          <a:bodyPr/>
          <a:lstStyle/>
          <a:p>
            <a:fld id="{25217C94-29DC-4150-BF91-79AD0CB8C5C5}" type="datetime1">
              <a:rPr lang="en-US" smtClean="0"/>
              <a:t>3/21/2024</a:t>
            </a:fld>
            <a:endParaRPr lang="en-US"/>
          </a:p>
        </p:txBody>
      </p:sp>
      <p:sp>
        <p:nvSpPr>
          <p:cNvPr id="5" name="Footer Placeholder 4">
            <a:extLst>
              <a:ext uri="{FF2B5EF4-FFF2-40B4-BE49-F238E27FC236}">
                <a16:creationId xmlns:a16="http://schemas.microsoft.com/office/drawing/2014/main" id="{D3B85ADD-DCA9-2F4E-BDBF-063BB746CFB7}"/>
              </a:ext>
            </a:extLst>
          </p:cNvPr>
          <p:cNvSpPr>
            <a:spLocks noGrp="1"/>
          </p:cNvSpPr>
          <p:nvPr>
            <p:ph type="ftr" sz="quarter" idx="11"/>
          </p:nvPr>
        </p:nvSpPr>
        <p:spPr/>
        <p:txBody>
          <a:bodyPr/>
          <a:lstStyle/>
          <a:p>
            <a:r>
              <a:rPr lang="en-US"/>
              <a:t>CONFIDENTAL</a:t>
            </a:r>
          </a:p>
        </p:txBody>
      </p:sp>
      <p:sp>
        <p:nvSpPr>
          <p:cNvPr id="6" name="Slide Number Placeholder 5">
            <a:extLst>
              <a:ext uri="{FF2B5EF4-FFF2-40B4-BE49-F238E27FC236}">
                <a16:creationId xmlns:a16="http://schemas.microsoft.com/office/drawing/2014/main" id="{34912FFC-DBE6-4144-BAC1-1FF588607036}"/>
              </a:ext>
            </a:extLst>
          </p:cNvPr>
          <p:cNvSpPr>
            <a:spLocks noGrp="1"/>
          </p:cNvSpPr>
          <p:nvPr>
            <p:ph type="sldNum" sz="quarter" idx="12"/>
          </p:nvPr>
        </p:nvSpPr>
        <p:spPr>
          <a:xfrm>
            <a:off x="11533517" y="6327457"/>
            <a:ext cx="467264" cy="365125"/>
          </a:xfrm>
        </p:spPr>
        <p:txBody>
          <a:bodyPr/>
          <a:lstStyle/>
          <a:p>
            <a:fld id="{11062EB2-64A0-3947-BDFA-B9F4497B3101}" type="slidenum">
              <a:rPr lang="en-US" smtClean="0"/>
              <a:t>‹#›</a:t>
            </a:fld>
            <a:endParaRPr lang="en-US"/>
          </a:p>
        </p:txBody>
      </p:sp>
      <p:pic>
        <p:nvPicPr>
          <p:cNvPr id="8" name="Picture 7">
            <a:extLst>
              <a:ext uri="{FF2B5EF4-FFF2-40B4-BE49-F238E27FC236}">
                <a16:creationId xmlns:a16="http://schemas.microsoft.com/office/drawing/2014/main" id="{BFC2EE7E-FBE9-3D42-B563-1A47ABCA3CC9}"/>
              </a:ext>
            </a:extLst>
          </p:cNvPr>
          <p:cNvPicPr>
            <a:picLocks noChangeAspect="1"/>
          </p:cNvPicPr>
          <p:nvPr userDrawn="1"/>
        </p:nvPicPr>
        <p:blipFill>
          <a:blip r:embed="rId2"/>
          <a:stretch>
            <a:fillRect/>
          </a:stretch>
        </p:blipFill>
        <p:spPr>
          <a:xfrm>
            <a:off x="8610600" y="347980"/>
            <a:ext cx="3247390" cy="693617"/>
          </a:xfrm>
          <a:prstGeom prst="rect">
            <a:avLst/>
          </a:prstGeom>
        </p:spPr>
      </p:pic>
    </p:spTree>
    <p:extLst>
      <p:ext uri="{BB962C8B-B14F-4D97-AF65-F5344CB8AC3E}">
        <p14:creationId xmlns:p14="http://schemas.microsoft.com/office/powerpoint/2010/main" val="146277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519D4-9FDE-674F-9209-64A46EA36CE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199B906-7CD9-3B43-AC09-43D427DA7A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C1521D-4EAC-B647-947C-476B1CADE302}"/>
              </a:ext>
            </a:extLst>
          </p:cNvPr>
          <p:cNvSpPr>
            <a:spLocks noGrp="1"/>
          </p:cNvSpPr>
          <p:nvPr>
            <p:ph type="dt" sz="half" idx="10"/>
          </p:nvPr>
        </p:nvSpPr>
        <p:spPr/>
        <p:txBody>
          <a:bodyPr/>
          <a:lstStyle/>
          <a:p>
            <a:fld id="{E58A3655-542F-4B7C-B9F3-740ED79F8054}" type="datetime1">
              <a:rPr lang="en-US" smtClean="0"/>
              <a:t>3/21/2024</a:t>
            </a:fld>
            <a:endParaRPr lang="en-US"/>
          </a:p>
        </p:txBody>
      </p:sp>
      <p:sp>
        <p:nvSpPr>
          <p:cNvPr id="5" name="Footer Placeholder 4">
            <a:extLst>
              <a:ext uri="{FF2B5EF4-FFF2-40B4-BE49-F238E27FC236}">
                <a16:creationId xmlns:a16="http://schemas.microsoft.com/office/drawing/2014/main" id="{6A0C0F13-4C21-0742-89A8-9945D4276855}"/>
              </a:ext>
            </a:extLst>
          </p:cNvPr>
          <p:cNvSpPr>
            <a:spLocks noGrp="1"/>
          </p:cNvSpPr>
          <p:nvPr>
            <p:ph type="ftr" sz="quarter" idx="11"/>
          </p:nvPr>
        </p:nvSpPr>
        <p:spPr/>
        <p:txBody>
          <a:bodyPr/>
          <a:lstStyle/>
          <a:p>
            <a:r>
              <a:rPr lang="en-US"/>
              <a:t>CONFIDENTAL</a:t>
            </a:r>
          </a:p>
        </p:txBody>
      </p:sp>
      <p:sp>
        <p:nvSpPr>
          <p:cNvPr id="6" name="Slide Number Placeholder 5">
            <a:extLst>
              <a:ext uri="{FF2B5EF4-FFF2-40B4-BE49-F238E27FC236}">
                <a16:creationId xmlns:a16="http://schemas.microsoft.com/office/drawing/2014/main" id="{A23E3216-CBF2-3848-8B77-20C91EDE9A6C}"/>
              </a:ext>
            </a:extLst>
          </p:cNvPr>
          <p:cNvSpPr>
            <a:spLocks noGrp="1"/>
          </p:cNvSpPr>
          <p:nvPr>
            <p:ph type="sldNum" sz="quarter" idx="12"/>
          </p:nvPr>
        </p:nvSpPr>
        <p:spPr/>
        <p:txBody>
          <a:bodyPr/>
          <a:lstStyle/>
          <a:p>
            <a:fld id="{11062EB2-64A0-3947-BDFA-B9F4497B3101}" type="slidenum">
              <a:rPr lang="en-US" smtClean="0"/>
              <a:t>‹#›</a:t>
            </a:fld>
            <a:endParaRPr lang="en-US"/>
          </a:p>
        </p:txBody>
      </p:sp>
      <p:sp>
        <p:nvSpPr>
          <p:cNvPr id="7" name="Rectangle 6">
            <a:extLst>
              <a:ext uri="{FF2B5EF4-FFF2-40B4-BE49-F238E27FC236}">
                <a16:creationId xmlns:a16="http://schemas.microsoft.com/office/drawing/2014/main" id="{A6CE7FDA-A6CC-B543-B8B0-E0EA4C0CCDE9}"/>
              </a:ext>
            </a:extLst>
          </p:cNvPr>
          <p:cNvSpPr/>
          <p:nvPr userDrawn="1"/>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D4733A0-329B-D540-B584-6AC826E93555}"/>
              </a:ext>
            </a:extLst>
          </p:cNvPr>
          <p:cNvPicPr>
            <a:picLocks noChangeAspect="1"/>
          </p:cNvPicPr>
          <p:nvPr userDrawn="1"/>
        </p:nvPicPr>
        <p:blipFill>
          <a:blip r:embed="rId2"/>
          <a:stretch>
            <a:fillRect/>
          </a:stretch>
        </p:blipFill>
        <p:spPr>
          <a:xfrm>
            <a:off x="8610600" y="347980"/>
            <a:ext cx="3247390" cy="693617"/>
          </a:xfrm>
          <a:prstGeom prst="rect">
            <a:avLst/>
          </a:prstGeom>
        </p:spPr>
      </p:pic>
      <p:pic>
        <p:nvPicPr>
          <p:cNvPr id="10" name="Picture 9">
            <a:extLst>
              <a:ext uri="{FF2B5EF4-FFF2-40B4-BE49-F238E27FC236}">
                <a16:creationId xmlns:a16="http://schemas.microsoft.com/office/drawing/2014/main" id="{84E13592-37A1-7540-81EF-8EC5AB9D8481}"/>
              </a:ext>
            </a:extLst>
          </p:cNvPr>
          <p:cNvPicPr>
            <a:picLocks noChangeAspect="1"/>
          </p:cNvPicPr>
          <p:nvPr userDrawn="1"/>
        </p:nvPicPr>
        <p:blipFill>
          <a:blip r:embed="rId3"/>
          <a:stretch>
            <a:fillRect/>
          </a:stretch>
        </p:blipFill>
        <p:spPr>
          <a:xfrm>
            <a:off x="8610600" y="360998"/>
            <a:ext cx="3247390" cy="693617"/>
          </a:xfrm>
          <a:prstGeom prst="rect">
            <a:avLst/>
          </a:prstGeom>
        </p:spPr>
      </p:pic>
    </p:spTree>
    <p:extLst>
      <p:ext uri="{BB962C8B-B14F-4D97-AF65-F5344CB8AC3E}">
        <p14:creationId xmlns:p14="http://schemas.microsoft.com/office/powerpoint/2010/main" val="259034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1E3C-D904-0B48-93AF-80B92659421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706913-DB24-DA4C-94F8-38EB9BC553A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8D661C6-5CFD-1B42-8FC6-EEB8B0FFDE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CCCD289-AAD5-2B41-9506-B9D02AFE515C}"/>
              </a:ext>
            </a:extLst>
          </p:cNvPr>
          <p:cNvSpPr>
            <a:spLocks noGrp="1"/>
          </p:cNvSpPr>
          <p:nvPr>
            <p:ph type="dt" sz="half" idx="10"/>
          </p:nvPr>
        </p:nvSpPr>
        <p:spPr/>
        <p:txBody>
          <a:bodyPr/>
          <a:lstStyle/>
          <a:p>
            <a:fld id="{E0DA7FF5-58A7-4238-8346-FECBE0A2DEC2}" type="datetime1">
              <a:rPr lang="en-US" smtClean="0"/>
              <a:t>3/21/2024</a:t>
            </a:fld>
            <a:endParaRPr lang="en-US"/>
          </a:p>
        </p:txBody>
      </p:sp>
      <p:sp>
        <p:nvSpPr>
          <p:cNvPr id="6" name="Footer Placeholder 5">
            <a:extLst>
              <a:ext uri="{FF2B5EF4-FFF2-40B4-BE49-F238E27FC236}">
                <a16:creationId xmlns:a16="http://schemas.microsoft.com/office/drawing/2014/main" id="{B23234FF-AB59-1544-8A66-4AD4881CAFCD}"/>
              </a:ext>
            </a:extLst>
          </p:cNvPr>
          <p:cNvSpPr>
            <a:spLocks noGrp="1"/>
          </p:cNvSpPr>
          <p:nvPr>
            <p:ph type="ftr" sz="quarter" idx="11"/>
          </p:nvPr>
        </p:nvSpPr>
        <p:spPr/>
        <p:txBody>
          <a:bodyPr/>
          <a:lstStyle/>
          <a:p>
            <a:r>
              <a:rPr lang="en-US"/>
              <a:t>CONFIDENTAL</a:t>
            </a:r>
          </a:p>
        </p:txBody>
      </p:sp>
      <p:sp>
        <p:nvSpPr>
          <p:cNvPr id="7" name="Slide Number Placeholder 6">
            <a:extLst>
              <a:ext uri="{FF2B5EF4-FFF2-40B4-BE49-F238E27FC236}">
                <a16:creationId xmlns:a16="http://schemas.microsoft.com/office/drawing/2014/main" id="{F18CAF23-CE71-2047-9057-8BD74E84EEC7}"/>
              </a:ext>
            </a:extLst>
          </p:cNvPr>
          <p:cNvSpPr>
            <a:spLocks noGrp="1"/>
          </p:cNvSpPr>
          <p:nvPr>
            <p:ph type="sldNum" sz="quarter" idx="12"/>
          </p:nvPr>
        </p:nvSpPr>
        <p:spPr/>
        <p:txBody>
          <a:bodyPr/>
          <a:lstStyle/>
          <a:p>
            <a:fld id="{11062EB2-64A0-3947-BDFA-B9F4497B3101}" type="slidenum">
              <a:rPr lang="en-US" smtClean="0"/>
              <a:t>‹#›</a:t>
            </a:fld>
            <a:endParaRPr lang="en-US"/>
          </a:p>
        </p:txBody>
      </p:sp>
    </p:spTree>
    <p:extLst>
      <p:ext uri="{BB962C8B-B14F-4D97-AF65-F5344CB8AC3E}">
        <p14:creationId xmlns:p14="http://schemas.microsoft.com/office/powerpoint/2010/main" val="166941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9EE6-9603-164E-93D0-161DE92D7E9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A2BA57-B030-EA41-B0CE-E035FAFDCF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B528377-5F8A-EB42-9E77-41BB82B5FFC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95861D3-4CE2-0344-9C89-4D50BE5400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A36892A-3E01-AE49-A665-BE92CEF6C94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AD5132C-6A76-8746-95A0-023D1C5732AC}"/>
              </a:ext>
            </a:extLst>
          </p:cNvPr>
          <p:cNvSpPr>
            <a:spLocks noGrp="1"/>
          </p:cNvSpPr>
          <p:nvPr>
            <p:ph type="dt" sz="half" idx="10"/>
          </p:nvPr>
        </p:nvSpPr>
        <p:spPr/>
        <p:txBody>
          <a:bodyPr/>
          <a:lstStyle/>
          <a:p>
            <a:fld id="{69DA03AE-0069-4A09-AA5F-2E1A7B594B4D}" type="datetime1">
              <a:rPr lang="en-US" smtClean="0"/>
              <a:t>3/21/2024</a:t>
            </a:fld>
            <a:endParaRPr lang="en-US"/>
          </a:p>
        </p:txBody>
      </p:sp>
      <p:sp>
        <p:nvSpPr>
          <p:cNvPr id="8" name="Footer Placeholder 7">
            <a:extLst>
              <a:ext uri="{FF2B5EF4-FFF2-40B4-BE49-F238E27FC236}">
                <a16:creationId xmlns:a16="http://schemas.microsoft.com/office/drawing/2014/main" id="{75F32CFA-0B69-3241-9A73-069020BBCDDC}"/>
              </a:ext>
            </a:extLst>
          </p:cNvPr>
          <p:cNvSpPr>
            <a:spLocks noGrp="1"/>
          </p:cNvSpPr>
          <p:nvPr>
            <p:ph type="ftr" sz="quarter" idx="11"/>
          </p:nvPr>
        </p:nvSpPr>
        <p:spPr/>
        <p:txBody>
          <a:bodyPr/>
          <a:lstStyle/>
          <a:p>
            <a:r>
              <a:rPr lang="en-US"/>
              <a:t>CONFIDENTAL</a:t>
            </a:r>
          </a:p>
        </p:txBody>
      </p:sp>
      <p:sp>
        <p:nvSpPr>
          <p:cNvPr id="9" name="Slide Number Placeholder 8">
            <a:extLst>
              <a:ext uri="{FF2B5EF4-FFF2-40B4-BE49-F238E27FC236}">
                <a16:creationId xmlns:a16="http://schemas.microsoft.com/office/drawing/2014/main" id="{0AB488A2-FB96-4245-AD7D-B7C7595FD1F1}"/>
              </a:ext>
            </a:extLst>
          </p:cNvPr>
          <p:cNvSpPr>
            <a:spLocks noGrp="1"/>
          </p:cNvSpPr>
          <p:nvPr>
            <p:ph type="sldNum" sz="quarter" idx="12"/>
          </p:nvPr>
        </p:nvSpPr>
        <p:spPr/>
        <p:txBody>
          <a:bodyPr/>
          <a:lstStyle/>
          <a:p>
            <a:fld id="{11062EB2-64A0-3947-BDFA-B9F4497B3101}" type="slidenum">
              <a:rPr lang="en-US" smtClean="0"/>
              <a:t>‹#›</a:t>
            </a:fld>
            <a:endParaRPr lang="en-US"/>
          </a:p>
        </p:txBody>
      </p:sp>
    </p:spTree>
    <p:extLst>
      <p:ext uri="{BB962C8B-B14F-4D97-AF65-F5344CB8AC3E}">
        <p14:creationId xmlns:p14="http://schemas.microsoft.com/office/powerpoint/2010/main" val="694857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FED4-4457-E749-931A-4A64D8D4CF9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42B3C14-7016-E84A-BC8A-31767F0596B0}"/>
              </a:ext>
            </a:extLst>
          </p:cNvPr>
          <p:cNvSpPr>
            <a:spLocks noGrp="1"/>
          </p:cNvSpPr>
          <p:nvPr>
            <p:ph type="dt" sz="half" idx="10"/>
          </p:nvPr>
        </p:nvSpPr>
        <p:spPr/>
        <p:txBody>
          <a:bodyPr/>
          <a:lstStyle/>
          <a:p>
            <a:fld id="{AD0DD708-FADB-42CE-AF08-56537456DD21}" type="datetime1">
              <a:rPr lang="en-US" smtClean="0"/>
              <a:t>3/21/2024</a:t>
            </a:fld>
            <a:endParaRPr lang="en-US"/>
          </a:p>
        </p:txBody>
      </p:sp>
      <p:sp>
        <p:nvSpPr>
          <p:cNvPr id="4" name="Footer Placeholder 3">
            <a:extLst>
              <a:ext uri="{FF2B5EF4-FFF2-40B4-BE49-F238E27FC236}">
                <a16:creationId xmlns:a16="http://schemas.microsoft.com/office/drawing/2014/main" id="{E70557D0-3C21-1744-9607-6DB9B2DDB1F1}"/>
              </a:ext>
            </a:extLst>
          </p:cNvPr>
          <p:cNvSpPr>
            <a:spLocks noGrp="1"/>
          </p:cNvSpPr>
          <p:nvPr>
            <p:ph type="ftr" sz="quarter" idx="11"/>
          </p:nvPr>
        </p:nvSpPr>
        <p:spPr/>
        <p:txBody>
          <a:bodyPr/>
          <a:lstStyle/>
          <a:p>
            <a:r>
              <a:rPr lang="en-US"/>
              <a:t>CONFIDENTAL</a:t>
            </a:r>
          </a:p>
        </p:txBody>
      </p:sp>
      <p:sp>
        <p:nvSpPr>
          <p:cNvPr id="5" name="Slide Number Placeholder 4">
            <a:extLst>
              <a:ext uri="{FF2B5EF4-FFF2-40B4-BE49-F238E27FC236}">
                <a16:creationId xmlns:a16="http://schemas.microsoft.com/office/drawing/2014/main" id="{87E0135B-017B-2E47-9994-FB553E05112A}"/>
              </a:ext>
            </a:extLst>
          </p:cNvPr>
          <p:cNvSpPr>
            <a:spLocks noGrp="1"/>
          </p:cNvSpPr>
          <p:nvPr>
            <p:ph type="sldNum" sz="quarter" idx="12"/>
          </p:nvPr>
        </p:nvSpPr>
        <p:spPr/>
        <p:txBody>
          <a:bodyPr/>
          <a:lstStyle/>
          <a:p>
            <a:fld id="{11062EB2-64A0-3947-BDFA-B9F4497B3101}" type="slidenum">
              <a:rPr lang="en-US" smtClean="0"/>
              <a:t>‹#›</a:t>
            </a:fld>
            <a:endParaRPr lang="en-US"/>
          </a:p>
        </p:txBody>
      </p:sp>
    </p:spTree>
    <p:extLst>
      <p:ext uri="{BB962C8B-B14F-4D97-AF65-F5344CB8AC3E}">
        <p14:creationId xmlns:p14="http://schemas.microsoft.com/office/powerpoint/2010/main" val="414651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72842A-9B1E-FD4A-A1AE-EB66D03EA97F}"/>
              </a:ext>
            </a:extLst>
          </p:cNvPr>
          <p:cNvSpPr>
            <a:spLocks noGrp="1"/>
          </p:cNvSpPr>
          <p:nvPr>
            <p:ph type="dt" sz="half" idx="10"/>
          </p:nvPr>
        </p:nvSpPr>
        <p:spPr/>
        <p:txBody>
          <a:bodyPr/>
          <a:lstStyle/>
          <a:p>
            <a:fld id="{A18238F1-6405-409C-89AD-83C9490AFBAD}" type="datetime1">
              <a:rPr lang="en-US" smtClean="0"/>
              <a:t>3/21/2024</a:t>
            </a:fld>
            <a:endParaRPr lang="en-US"/>
          </a:p>
        </p:txBody>
      </p:sp>
      <p:sp>
        <p:nvSpPr>
          <p:cNvPr id="3" name="Footer Placeholder 2">
            <a:extLst>
              <a:ext uri="{FF2B5EF4-FFF2-40B4-BE49-F238E27FC236}">
                <a16:creationId xmlns:a16="http://schemas.microsoft.com/office/drawing/2014/main" id="{2AB21660-E8D2-0347-9FC9-19C909F7590D}"/>
              </a:ext>
            </a:extLst>
          </p:cNvPr>
          <p:cNvSpPr>
            <a:spLocks noGrp="1"/>
          </p:cNvSpPr>
          <p:nvPr>
            <p:ph type="ftr" sz="quarter" idx="11"/>
          </p:nvPr>
        </p:nvSpPr>
        <p:spPr/>
        <p:txBody>
          <a:bodyPr/>
          <a:lstStyle/>
          <a:p>
            <a:r>
              <a:rPr lang="en-US"/>
              <a:t>CONFIDENTAL</a:t>
            </a:r>
          </a:p>
        </p:txBody>
      </p:sp>
      <p:sp>
        <p:nvSpPr>
          <p:cNvPr id="4" name="Slide Number Placeholder 3">
            <a:extLst>
              <a:ext uri="{FF2B5EF4-FFF2-40B4-BE49-F238E27FC236}">
                <a16:creationId xmlns:a16="http://schemas.microsoft.com/office/drawing/2014/main" id="{2D7D4E70-D7E0-234C-A460-CFCF5C180C2E}"/>
              </a:ext>
            </a:extLst>
          </p:cNvPr>
          <p:cNvSpPr>
            <a:spLocks noGrp="1"/>
          </p:cNvSpPr>
          <p:nvPr>
            <p:ph type="sldNum" sz="quarter" idx="12"/>
          </p:nvPr>
        </p:nvSpPr>
        <p:spPr/>
        <p:txBody>
          <a:bodyPr/>
          <a:lstStyle/>
          <a:p>
            <a:fld id="{11062EB2-64A0-3947-BDFA-B9F4497B3101}" type="slidenum">
              <a:rPr lang="en-US" smtClean="0"/>
              <a:t>‹#›</a:t>
            </a:fld>
            <a:endParaRPr lang="en-US"/>
          </a:p>
        </p:txBody>
      </p:sp>
    </p:spTree>
    <p:extLst>
      <p:ext uri="{BB962C8B-B14F-4D97-AF65-F5344CB8AC3E}">
        <p14:creationId xmlns:p14="http://schemas.microsoft.com/office/powerpoint/2010/main" val="383433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0FD30-99BA-864D-9E75-25286C8343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8726524-4923-0148-982B-368B431675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523B926-C8EB-5F4F-9B09-5A6F996B4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97E864-8DAE-3E43-9FB7-E1BD5DF22AFB}"/>
              </a:ext>
            </a:extLst>
          </p:cNvPr>
          <p:cNvSpPr>
            <a:spLocks noGrp="1"/>
          </p:cNvSpPr>
          <p:nvPr>
            <p:ph type="dt" sz="half" idx="10"/>
          </p:nvPr>
        </p:nvSpPr>
        <p:spPr/>
        <p:txBody>
          <a:bodyPr/>
          <a:lstStyle/>
          <a:p>
            <a:fld id="{B071D119-046B-409C-8B2D-61D9D034B260}" type="datetime1">
              <a:rPr lang="en-US" smtClean="0"/>
              <a:t>3/21/2024</a:t>
            </a:fld>
            <a:endParaRPr lang="en-US"/>
          </a:p>
        </p:txBody>
      </p:sp>
      <p:sp>
        <p:nvSpPr>
          <p:cNvPr id="6" name="Footer Placeholder 5">
            <a:extLst>
              <a:ext uri="{FF2B5EF4-FFF2-40B4-BE49-F238E27FC236}">
                <a16:creationId xmlns:a16="http://schemas.microsoft.com/office/drawing/2014/main" id="{201B5BA7-8F61-5842-A123-69CE0425057D}"/>
              </a:ext>
            </a:extLst>
          </p:cNvPr>
          <p:cNvSpPr>
            <a:spLocks noGrp="1"/>
          </p:cNvSpPr>
          <p:nvPr>
            <p:ph type="ftr" sz="quarter" idx="11"/>
          </p:nvPr>
        </p:nvSpPr>
        <p:spPr/>
        <p:txBody>
          <a:bodyPr/>
          <a:lstStyle/>
          <a:p>
            <a:r>
              <a:rPr lang="en-US"/>
              <a:t>CONFIDENTAL</a:t>
            </a:r>
          </a:p>
        </p:txBody>
      </p:sp>
      <p:sp>
        <p:nvSpPr>
          <p:cNvPr id="7" name="Slide Number Placeholder 6">
            <a:extLst>
              <a:ext uri="{FF2B5EF4-FFF2-40B4-BE49-F238E27FC236}">
                <a16:creationId xmlns:a16="http://schemas.microsoft.com/office/drawing/2014/main" id="{87412165-360E-7B42-A870-C54D3FB4E8F9}"/>
              </a:ext>
            </a:extLst>
          </p:cNvPr>
          <p:cNvSpPr>
            <a:spLocks noGrp="1"/>
          </p:cNvSpPr>
          <p:nvPr>
            <p:ph type="sldNum" sz="quarter" idx="12"/>
          </p:nvPr>
        </p:nvSpPr>
        <p:spPr/>
        <p:txBody>
          <a:bodyPr/>
          <a:lstStyle/>
          <a:p>
            <a:fld id="{11062EB2-64A0-3947-BDFA-B9F4497B3101}" type="slidenum">
              <a:rPr lang="en-US" smtClean="0"/>
              <a:t>‹#›</a:t>
            </a:fld>
            <a:endParaRPr lang="en-US"/>
          </a:p>
        </p:txBody>
      </p:sp>
    </p:spTree>
    <p:extLst>
      <p:ext uri="{BB962C8B-B14F-4D97-AF65-F5344CB8AC3E}">
        <p14:creationId xmlns:p14="http://schemas.microsoft.com/office/powerpoint/2010/main" val="41287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596F-FD28-C34F-9475-AFD69F047E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7D71D32-BAF6-A542-868E-BE7DE86B4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30E0F7-7820-B243-A6AD-A5D0A6D7C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AE2EBF-9A8D-C442-BD73-5ECC5D54850B}"/>
              </a:ext>
            </a:extLst>
          </p:cNvPr>
          <p:cNvSpPr>
            <a:spLocks noGrp="1"/>
          </p:cNvSpPr>
          <p:nvPr>
            <p:ph type="dt" sz="half" idx="10"/>
          </p:nvPr>
        </p:nvSpPr>
        <p:spPr/>
        <p:txBody>
          <a:bodyPr/>
          <a:lstStyle/>
          <a:p>
            <a:fld id="{1BDE6A5D-B1E4-45E1-9B7D-DA6C94326115}" type="datetime1">
              <a:rPr lang="en-US" smtClean="0"/>
              <a:t>3/21/2024</a:t>
            </a:fld>
            <a:endParaRPr lang="en-US"/>
          </a:p>
        </p:txBody>
      </p:sp>
      <p:sp>
        <p:nvSpPr>
          <p:cNvPr id="6" name="Footer Placeholder 5">
            <a:extLst>
              <a:ext uri="{FF2B5EF4-FFF2-40B4-BE49-F238E27FC236}">
                <a16:creationId xmlns:a16="http://schemas.microsoft.com/office/drawing/2014/main" id="{8C822421-3AA8-694D-8740-FD5BDFC40C13}"/>
              </a:ext>
            </a:extLst>
          </p:cNvPr>
          <p:cNvSpPr>
            <a:spLocks noGrp="1"/>
          </p:cNvSpPr>
          <p:nvPr>
            <p:ph type="ftr" sz="quarter" idx="11"/>
          </p:nvPr>
        </p:nvSpPr>
        <p:spPr/>
        <p:txBody>
          <a:bodyPr/>
          <a:lstStyle/>
          <a:p>
            <a:r>
              <a:rPr lang="en-US"/>
              <a:t>CONFIDENTAL</a:t>
            </a:r>
          </a:p>
        </p:txBody>
      </p:sp>
      <p:sp>
        <p:nvSpPr>
          <p:cNvPr id="7" name="Slide Number Placeholder 6">
            <a:extLst>
              <a:ext uri="{FF2B5EF4-FFF2-40B4-BE49-F238E27FC236}">
                <a16:creationId xmlns:a16="http://schemas.microsoft.com/office/drawing/2014/main" id="{D870DCB9-FDD7-B045-9CBD-2D7CB78B29EB}"/>
              </a:ext>
            </a:extLst>
          </p:cNvPr>
          <p:cNvSpPr>
            <a:spLocks noGrp="1"/>
          </p:cNvSpPr>
          <p:nvPr>
            <p:ph type="sldNum" sz="quarter" idx="12"/>
          </p:nvPr>
        </p:nvSpPr>
        <p:spPr/>
        <p:txBody>
          <a:bodyPr/>
          <a:lstStyle/>
          <a:p>
            <a:fld id="{11062EB2-64A0-3947-BDFA-B9F4497B3101}" type="slidenum">
              <a:rPr lang="en-US" smtClean="0"/>
              <a:t>‹#›</a:t>
            </a:fld>
            <a:endParaRPr lang="en-US"/>
          </a:p>
        </p:txBody>
      </p:sp>
    </p:spTree>
    <p:extLst>
      <p:ext uri="{BB962C8B-B14F-4D97-AF65-F5344CB8AC3E}">
        <p14:creationId xmlns:p14="http://schemas.microsoft.com/office/powerpoint/2010/main" val="280237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A6677-2C63-BD4D-868D-DFAECCE7C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A0CC874-2AB1-B041-8E01-33162FBD1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65450B-FAAB-494D-ADCB-153CD467C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663EB-D7A3-495F-9ADD-787D22FBA783}" type="datetime1">
              <a:rPr lang="en-US" smtClean="0"/>
              <a:t>3/21/2024</a:t>
            </a:fld>
            <a:endParaRPr lang="en-US"/>
          </a:p>
        </p:txBody>
      </p:sp>
      <p:sp>
        <p:nvSpPr>
          <p:cNvPr id="5" name="Footer Placeholder 4">
            <a:extLst>
              <a:ext uri="{FF2B5EF4-FFF2-40B4-BE49-F238E27FC236}">
                <a16:creationId xmlns:a16="http://schemas.microsoft.com/office/drawing/2014/main" id="{8B39A017-814A-4D4F-95B7-A0B180532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CONFIDENTAL</a:t>
            </a:r>
          </a:p>
        </p:txBody>
      </p:sp>
      <p:sp>
        <p:nvSpPr>
          <p:cNvPr id="6" name="Slide Number Placeholder 5">
            <a:extLst>
              <a:ext uri="{FF2B5EF4-FFF2-40B4-BE49-F238E27FC236}">
                <a16:creationId xmlns:a16="http://schemas.microsoft.com/office/drawing/2014/main" id="{1A603F80-2E92-0A4D-9273-61056355DD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62EB2-64A0-3947-BDFA-B9F4497B3101}" type="slidenum">
              <a:rPr lang="en-US" smtClean="0"/>
              <a:t>‹#›</a:t>
            </a:fld>
            <a:endParaRPr lang="en-US"/>
          </a:p>
        </p:txBody>
      </p:sp>
    </p:spTree>
    <p:extLst>
      <p:ext uri="{BB962C8B-B14F-4D97-AF65-F5344CB8AC3E}">
        <p14:creationId xmlns:p14="http://schemas.microsoft.com/office/powerpoint/2010/main" val="2526970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laser, light&#10;&#10;Description automatically generated">
            <a:extLst>
              <a:ext uri="{FF2B5EF4-FFF2-40B4-BE49-F238E27FC236}">
                <a16:creationId xmlns:a16="http://schemas.microsoft.com/office/drawing/2014/main" id="{AE685757-21DF-4F46-B9C8-130A44CCBDBC}"/>
              </a:ext>
            </a:extLst>
          </p:cNvPr>
          <p:cNvPicPr>
            <a:picLocks noChangeAspect="1"/>
          </p:cNvPicPr>
          <p:nvPr/>
        </p:nvPicPr>
        <p:blipFill rotWithShape="1">
          <a:blip r:embed="rId3"/>
          <a:srcRect r="12233"/>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A159506-B128-4E42-8BB5-DC3416DAB9EA}"/>
              </a:ext>
            </a:extLst>
          </p:cNvPr>
          <p:cNvPicPr>
            <a:picLocks noChangeAspect="1"/>
          </p:cNvPicPr>
          <p:nvPr/>
        </p:nvPicPr>
        <p:blipFill>
          <a:blip r:embed="rId4"/>
          <a:stretch>
            <a:fillRect/>
          </a:stretch>
        </p:blipFill>
        <p:spPr>
          <a:xfrm>
            <a:off x="653355" y="421884"/>
            <a:ext cx="5058514" cy="1080459"/>
          </a:xfrm>
          <a:prstGeom prst="rect">
            <a:avLst/>
          </a:prstGeom>
        </p:spPr>
      </p:pic>
      <p:sp>
        <p:nvSpPr>
          <p:cNvPr id="2" name="TextBox 1">
            <a:extLst>
              <a:ext uri="{FF2B5EF4-FFF2-40B4-BE49-F238E27FC236}">
                <a16:creationId xmlns:a16="http://schemas.microsoft.com/office/drawing/2014/main" id="{E6C6ABB0-B2B2-6F45-B819-F74CFFAD84A2}"/>
              </a:ext>
            </a:extLst>
          </p:cNvPr>
          <p:cNvSpPr txBox="1"/>
          <p:nvPr/>
        </p:nvSpPr>
        <p:spPr>
          <a:xfrm>
            <a:off x="4072350" y="962113"/>
            <a:ext cx="875561" cy="430887"/>
          </a:xfrm>
          <a:prstGeom prst="rect">
            <a:avLst/>
          </a:prstGeom>
          <a:noFill/>
        </p:spPr>
        <p:txBody>
          <a:bodyPr wrap="none" rtlCol="0">
            <a:spAutoFit/>
          </a:bodyPr>
          <a:lstStyle/>
          <a:p>
            <a:r>
              <a:rPr lang="en-US" sz="2200" b="1" dirty="0">
                <a:solidFill>
                  <a:schemeClr val="bg1"/>
                </a:solidFill>
              </a:rPr>
              <a:t>QUILL</a:t>
            </a:r>
          </a:p>
        </p:txBody>
      </p:sp>
      <p:sp>
        <p:nvSpPr>
          <p:cNvPr id="20" name="TextBox 19">
            <a:extLst>
              <a:ext uri="{FF2B5EF4-FFF2-40B4-BE49-F238E27FC236}">
                <a16:creationId xmlns:a16="http://schemas.microsoft.com/office/drawing/2014/main" id="{D42B1FCE-E709-FB42-AA2D-2CB70568BF05}"/>
              </a:ext>
            </a:extLst>
          </p:cNvPr>
          <p:cNvSpPr txBox="1"/>
          <p:nvPr/>
        </p:nvSpPr>
        <p:spPr>
          <a:xfrm>
            <a:off x="648000" y="2124000"/>
            <a:ext cx="4738630" cy="2169825"/>
          </a:xfrm>
          <a:prstGeom prst="rect">
            <a:avLst/>
          </a:prstGeom>
          <a:noFill/>
        </p:spPr>
        <p:txBody>
          <a:bodyPr wrap="square" rtlCol="0">
            <a:spAutoFit/>
          </a:bodyPr>
          <a:lstStyle/>
          <a:p>
            <a:pPr>
              <a:lnSpc>
                <a:spcPts val="5400"/>
              </a:lnSpc>
            </a:pPr>
            <a:r>
              <a:rPr lang="en-GB" sz="4000" b="1" dirty="0">
                <a:solidFill>
                  <a:schemeClr val="bg1"/>
                </a:solidFill>
                <a:latin typeface="Calibri" panose="020F0502020204030204" pitchFamily="34" charset="0"/>
                <a:cs typeface="Calibri" panose="020F0502020204030204" pitchFamily="34" charset="0"/>
              </a:rPr>
              <a:t>CO</a:t>
            </a:r>
            <a:r>
              <a:rPr lang="en-GB" sz="4000" b="1" baseline="-25000" dirty="0">
                <a:solidFill>
                  <a:schemeClr val="bg1"/>
                </a:solidFill>
                <a:latin typeface="Calibri" panose="020F0502020204030204" pitchFamily="34" charset="0"/>
                <a:cs typeface="Calibri" panose="020F0502020204030204" pitchFamily="34" charset="0"/>
              </a:rPr>
              <a:t>2</a:t>
            </a:r>
            <a:r>
              <a:rPr lang="en-GB" sz="4000" b="1" dirty="0">
                <a:solidFill>
                  <a:schemeClr val="bg1"/>
                </a:solidFill>
                <a:latin typeface="Calibri" panose="020F0502020204030204" pitchFamily="34" charset="0"/>
                <a:cs typeface="Calibri" panose="020F0502020204030204" pitchFamily="34" charset="0"/>
              </a:rPr>
              <a:t> Capture from Commercial Flue Gas Process Streams</a:t>
            </a:r>
            <a:endParaRPr lang="en-US" sz="4000" b="1" dirty="0">
              <a:solidFill>
                <a:schemeClr val="bg1"/>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7120B4C6-4656-D658-DCD1-8DF4946906BE}"/>
              </a:ext>
            </a:extLst>
          </p:cNvPr>
          <p:cNvGrpSpPr/>
          <p:nvPr/>
        </p:nvGrpSpPr>
        <p:grpSpPr>
          <a:xfrm>
            <a:off x="474760" y="1944000"/>
            <a:ext cx="4847648" cy="2616191"/>
            <a:chOff x="653355" y="2772712"/>
            <a:chExt cx="4847648" cy="2616191"/>
          </a:xfrm>
        </p:grpSpPr>
        <p:pic>
          <p:nvPicPr>
            <p:cNvPr id="17" name="Picture 16" descr="Shape, circle&#10;&#10;Description automatically generated">
              <a:extLst>
                <a:ext uri="{FF2B5EF4-FFF2-40B4-BE49-F238E27FC236}">
                  <a16:creationId xmlns:a16="http://schemas.microsoft.com/office/drawing/2014/main" id="{32F6D3D1-BABB-094F-BB1B-56EEBD16E660}"/>
                </a:ext>
              </a:extLst>
            </p:cNvPr>
            <p:cNvPicPr>
              <a:picLocks noChangeAspect="1"/>
            </p:cNvPicPr>
            <p:nvPr/>
          </p:nvPicPr>
          <p:blipFill>
            <a:blip r:embed="rId5"/>
            <a:stretch>
              <a:fillRect/>
            </a:stretch>
          </p:blipFill>
          <p:spPr>
            <a:xfrm>
              <a:off x="4752008" y="4645852"/>
              <a:ext cx="748995" cy="743051"/>
            </a:xfrm>
            <a:prstGeom prst="rect">
              <a:avLst/>
            </a:prstGeom>
          </p:spPr>
        </p:pic>
        <p:pic>
          <p:nvPicPr>
            <p:cNvPr id="19" name="Picture 18" descr="Shape&#10;&#10;Description automatically generated">
              <a:extLst>
                <a:ext uri="{FF2B5EF4-FFF2-40B4-BE49-F238E27FC236}">
                  <a16:creationId xmlns:a16="http://schemas.microsoft.com/office/drawing/2014/main" id="{9FA951EA-2A1D-1241-9773-487E577CA307}"/>
                </a:ext>
              </a:extLst>
            </p:cNvPr>
            <p:cNvPicPr>
              <a:picLocks noChangeAspect="1"/>
            </p:cNvPicPr>
            <p:nvPr/>
          </p:nvPicPr>
          <p:blipFill>
            <a:blip r:embed="rId6"/>
            <a:stretch>
              <a:fillRect/>
            </a:stretch>
          </p:blipFill>
          <p:spPr>
            <a:xfrm>
              <a:off x="653355" y="2772712"/>
              <a:ext cx="743051" cy="743051"/>
            </a:xfrm>
            <a:prstGeom prst="rect">
              <a:avLst/>
            </a:prstGeom>
          </p:spPr>
        </p:pic>
      </p:grpSp>
      <p:sp>
        <p:nvSpPr>
          <p:cNvPr id="9" name="TextBox 8">
            <a:extLst>
              <a:ext uri="{FF2B5EF4-FFF2-40B4-BE49-F238E27FC236}">
                <a16:creationId xmlns:a16="http://schemas.microsoft.com/office/drawing/2014/main" id="{84311788-53F0-D74B-9D7C-39B7C16ED7CC}"/>
              </a:ext>
            </a:extLst>
          </p:cNvPr>
          <p:cNvSpPr txBox="1"/>
          <p:nvPr/>
        </p:nvSpPr>
        <p:spPr>
          <a:xfrm>
            <a:off x="1584000" y="6300000"/>
            <a:ext cx="1557028" cy="338554"/>
          </a:xfrm>
          <a:prstGeom prst="rect">
            <a:avLst/>
          </a:prstGeom>
          <a:noFill/>
        </p:spPr>
        <p:txBody>
          <a:bodyPr wrap="none" rtlCol="0">
            <a:spAutoFit/>
          </a:bodyPr>
          <a:lstStyle/>
          <a:p>
            <a:pPr algn="ctr"/>
            <a:r>
              <a:rPr lang="en-US" sz="1600" dirty="0">
                <a:solidFill>
                  <a:schemeClr val="bg1"/>
                </a:solidFill>
              </a:rPr>
              <a:t>25</a:t>
            </a:r>
            <a:r>
              <a:rPr lang="en-US" sz="1600" baseline="30000" dirty="0">
                <a:solidFill>
                  <a:schemeClr val="bg1"/>
                </a:solidFill>
              </a:rPr>
              <a:t>th</a:t>
            </a:r>
            <a:r>
              <a:rPr lang="en-US" sz="1600" dirty="0">
                <a:solidFill>
                  <a:schemeClr val="bg1"/>
                </a:solidFill>
              </a:rPr>
              <a:t> March 2024</a:t>
            </a:r>
          </a:p>
        </p:txBody>
      </p:sp>
      <p:grpSp>
        <p:nvGrpSpPr>
          <p:cNvPr id="6" name="Group 5">
            <a:extLst>
              <a:ext uri="{FF2B5EF4-FFF2-40B4-BE49-F238E27FC236}">
                <a16:creationId xmlns:a16="http://schemas.microsoft.com/office/drawing/2014/main" id="{B91E3C85-3423-C7C6-E0F3-A5AD0A904367}"/>
              </a:ext>
            </a:extLst>
          </p:cNvPr>
          <p:cNvGrpSpPr/>
          <p:nvPr/>
        </p:nvGrpSpPr>
        <p:grpSpPr>
          <a:xfrm>
            <a:off x="648000" y="4572000"/>
            <a:ext cx="3869842" cy="1160262"/>
            <a:chOff x="1024880" y="4265267"/>
            <a:chExt cx="3869842" cy="1160262"/>
          </a:xfrm>
        </p:grpSpPr>
        <p:sp>
          <p:nvSpPr>
            <p:cNvPr id="8" name="TextBox 7">
              <a:extLst>
                <a:ext uri="{FF2B5EF4-FFF2-40B4-BE49-F238E27FC236}">
                  <a16:creationId xmlns:a16="http://schemas.microsoft.com/office/drawing/2014/main" id="{4D4D9848-525E-EB41-ADB1-6412B614CE4D}"/>
                </a:ext>
              </a:extLst>
            </p:cNvPr>
            <p:cNvSpPr txBox="1"/>
            <p:nvPr/>
          </p:nvSpPr>
          <p:spPr>
            <a:xfrm>
              <a:off x="1024880" y="4265267"/>
              <a:ext cx="2232278" cy="430887"/>
            </a:xfrm>
            <a:prstGeom prst="rect">
              <a:avLst/>
            </a:prstGeom>
            <a:noFill/>
          </p:spPr>
          <p:txBody>
            <a:bodyPr wrap="none" rtlCol="0">
              <a:spAutoFit/>
            </a:bodyPr>
            <a:lstStyle/>
            <a:p>
              <a:r>
                <a:rPr lang="en-US" sz="2200" b="1" dirty="0">
                  <a:solidFill>
                    <a:schemeClr val="bg1"/>
                  </a:solidFill>
                </a:rPr>
                <a:t>Michael Sweeney</a:t>
              </a:r>
            </a:p>
          </p:txBody>
        </p:sp>
        <p:sp>
          <p:nvSpPr>
            <p:cNvPr id="5" name="TextBox 4">
              <a:extLst>
                <a:ext uri="{FF2B5EF4-FFF2-40B4-BE49-F238E27FC236}">
                  <a16:creationId xmlns:a16="http://schemas.microsoft.com/office/drawing/2014/main" id="{1D4451C6-802E-FCA9-AE09-A4BE55DF29C7}"/>
                </a:ext>
              </a:extLst>
            </p:cNvPr>
            <p:cNvSpPr txBox="1"/>
            <p:nvPr/>
          </p:nvSpPr>
          <p:spPr>
            <a:xfrm>
              <a:off x="1024880" y="4717643"/>
              <a:ext cx="3869842" cy="707886"/>
            </a:xfrm>
            <a:prstGeom prst="rect">
              <a:avLst/>
            </a:prstGeom>
            <a:noFill/>
          </p:spPr>
          <p:txBody>
            <a:bodyPr wrap="none" rtlCol="0">
              <a:spAutoFit/>
            </a:bodyPr>
            <a:lstStyle/>
            <a:p>
              <a:r>
                <a:rPr lang="en-GB" sz="2000" dirty="0">
                  <a:solidFill>
                    <a:schemeClr val="bg1"/>
                  </a:solidFill>
                </a:rPr>
                <a:t>Primary Supervisor: Dr. Leila Moura</a:t>
              </a:r>
            </a:p>
            <a:p>
              <a:r>
                <a:rPr lang="en-GB" sz="2000" dirty="0">
                  <a:solidFill>
                    <a:schemeClr val="bg1"/>
                  </a:solidFill>
                </a:rPr>
                <a:t>Co-supervisor: Prof. John Holbrey</a:t>
              </a:r>
            </a:p>
          </p:txBody>
        </p:sp>
      </p:grpSp>
      <p:sp>
        <p:nvSpPr>
          <p:cNvPr id="4" name="TextBox 3">
            <a:extLst>
              <a:ext uri="{FF2B5EF4-FFF2-40B4-BE49-F238E27FC236}">
                <a16:creationId xmlns:a16="http://schemas.microsoft.com/office/drawing/2014/main" id="{F9843A4C-9CE4-4E5B-7F7D-8BE1C35066D1}"/>
              </a:ext>
            </a:extLst>
          </p:cNvPr>
          <p:cNvSpPr txBox="1"/>
          <p:nvPr/>
        </p:nvSpPr>
        <p:spPr>
          <a:xfrm>
            <a:off x="648000" y="5796000"/>
            <a:ext cx="1670457" cy="338554"/>
          </a:xfrm>
          <a:prstGeom prst="rect">
            <a:avLst/>
          </a:prstGeom>
          <a:noFill/>
        </p:spPr>
        <p:txBody>
          <a:bodyPr wrap="none" rtlCol="0">
            <a:spAutoFit/>
          </a:bodyPr>
          <a:lstStyle/>
          <a:p>
            <a:r>
              <a:rPr lang="en-GB" sz="1600" dirty="0">
                <a:solidFill>
                  <a:schemeClr val="bg1"/>
                </a:solidFill>
              </a:rPr>
              <a:t>Start Date: Oct 23</a:t>
            </a:r>
          </a:p>
        </p:txBody>
      </p:sp>
    </p:spTree>
    <p:extLst>
      <p:ext uri="{BB962C8B-B14F-4D97-AF65-F5344CB8AC3E}">
        <p14:creationId xmlns:p14="http://schemas.microsoft.com/office/powerpoint/2010/main" val="291675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0CF6-D256-D540-975C-6443D61366F4}"/>
              </a:ext>
            </a:extLst>
          </p:cNvPr>
          <p:cNvSpPr>
            <a:spLocks noGrp="1"/>
          </p:cNvSpPr>
          <p:nvPr>
            <p:ph type="title" idx="4294967295"/>
          </p:nvPr>
        </p:nvSpPr>
        <p:spPr>
          <a:xfrm>
            <a:off x="360000" y="118800"/>
            <a:ext cx="11520000" cy="1080000"/>
          </a:xfrm>
        </p:spPr>
        <p:txBody>
          <a:bodyPr/>
          <a:lstStyle/>
          <a:p>
            <a:r>
              <a:rPr lang="en-US" b="1" dirty="0">
                <a:solidFill>
                  <a:srgbClr val="C00000"/>
                </a:solidFill>
                <a:latin typeface="Calibri" panose="020F0502020204030204" pitchFamily="34" charset="0"/>
                <a:cs typeface="Calibri" panose="020F0502020204030204" pitchFamily="34" charset="0"/>
              </a:rPr>
              <a:t>Database</a:t>
            </a:r>
          </a:p>
        </p:txBody>
      </p:sp>
      <p:sp>
        <p:nvSpPr>
          <p:cNvPr id="3" name="TextBox 2">
            <a:extLst>
              <a:ext uri="{FF2B5EF4-FFF2-40B4-BE49-F238E27FC236}">
                <a16:creationId xmlns:a16="http://schemas.microsoft.com/office/drawing/2014/main" id="{B51A3D42-10C9-DD8D-6CE0-3B0A9996DE82}"/>
              </a:ext>
            </a:extLst>
          </p:cNvPr>
          <p:cNvSpPr txBox="1"/>
          <p:nvPr/>
        </p:nvSpPr>
        <p:spPr>
          <a:xfrm>
            <a:off x="10774707" y="662781"/>
            <a:ext cx="674748" cy="261610"/>
          </a:xfrm>
          <a:prstGeom prst="rect">
            <a:avLst/>
          </a:prstGeom>
          <a:noFill/>
        </p:spPr>
        <p:txBody>
          <a:bodyPr wrap="square" rtlCol="0">
            <a:spAutoFit/>
          </a:bodyPr>
          <a:lstStyle/>
          <a:p>
            <a:r>
              <a:rPr lang="en-US" sz="1100" b="1" dirty="0">
                <a:solidFill>
                  <a:srgbClr val="FF0000"/>
                </a:solidFill>
              </a:rPr>
              <a:t>QUILL</a:t>
            </a:r>
          </a:p>
        </p:txBody>
      </p:sp>
      <p:sp>
        <p:nvSpPr>
          <p:cNvPr id="5" name="Slide Number Placeholder 4">
            <a:extLst>
              <a:ext uri="{FF2B5EF4-FFF2-40B4-BE49-F238E27FC236}">
                <a16:creationId xmlns:a16="http://schemas.microsoft.com/office/drawing/2014/main" id="{3695F1A4-D1B4-45CA-A9BC-475B736930B3}"/>
              </a:ext>
            </a:extLst>
          </p:cNvPr>
          <p:cNvSpPr>
            <a:spLocks noGrp="1"/>
          </p:cNvSpPr>
          <p:nvPr>
            <p:ph type="sldNum" sz="quarter" idx="12"/>
          </p:nvPr>
        </p:nvSpPr>
        <p:spPr/>
        <p:txBody>
          <a:bodyPr/>
          <a:lstStyle/>
          <a:p>
            <a:fld id="{11062EB2-64A0-3947-BDFA-B9F4497B3101}" type="slidenum">
              <a:rPr lang="en-US" smtClean="0"/>
              <a:t>10</a:t>
            </a:fld>
            <a:endParaRPr lang="en-US"/>
          </a:p>
        </p:txBody>
      </p:sp>
      <p:sp>
        <p:nvSpPr>
          <p:cNvPr id="6" name="Footer Placeholder 5">
            <a:extLst>
              <a:ext uri="{FF2B5EF4-FFF2-40B4-BE49-F238E27FC236}">
                <a16:creationId xmlns:a16="http://schemas.microsoft.com/office/drawing/2014/main" id="{3B93FA84-114D-5B58-79C2-FEFD64FB3575}"/>
              </a:ext>
            </a:extLst>
          </p:cNvPr>
          <p:cNvSpPr>
            <a:spLocks noGrp="1"/>
          </p:cNvSpPr>
          <p:nvPr>
            <p:ph type="ftr" sz="quarter" idx="11"/>
          </p:nvPr>
        </p:nvSpPr>
        <p:spPr/>
        <p:txBody>
          <a:bodyPr/>
          <a:lstStyle/>
          <a:p>
            <a:r>
              <a:rPr lang="en-US"/>
              <a:t>CONFIDENTAL</a:t>
            </a:r>
          </a:p>
        </p:txBody>
      </p:sp>
      <p:sp>
        <p:nvSpPr>
          <p:cNvPr id="8" name="TextBox 7">
            <a:extLst>
              <a:ext uri="{FF2B5EF4-FFF2-40B4-BE49-F238E27FC236}">
                <a16:creationId xmlns:a16="http://schemas.microsoft.com/office/drawing/2014/main" id="{9F30FBA6-E3DA-3013-AF1A-6C91DC0432D7}"/>
              </a:ext>
            </a:extLst>
          </p:cNvPr>
          <p:cNvSpPr txBox="1"/>
          <p:nvPr/>
        </p:nvSpPr>
        <p:spPr>
          <a:xfrm>
            <a:off x="180000" y="3799151"/>
            <a:ext cx="1101152" cy="369332"/>
          </a:xfrm>
          <a:prstGeom prst="rect">
            <a:avLst/>
          </a:prstGeom>
          <a:noFill/>
        </p:spPr>
        <p:txBody>
          <a:bodyPr wrap="square" rtlCol="0">
            <a:spAutoFit/>
          </a:bodyPr>
          <a:lstStyle/>
          <a:p>
            <a:r>
              <a:rPr lang="en-GB" dirty="0"/>
              <a:t>Example;</a:t>
            </a:r>
          </a:p>
        </p:txBody>
      </p:sp>
      <p:sp>
        <p:nvSpPr>
          <p:cNvPr id="10" name="TextBox 9">
            <a:extLst>
              <a:ext uri="{FF2B5EF4-FFF2-40B4-BE49-F238E27FC236}">
                <a16:creationId xmlns:a16="http://schemas.microsoft.com/office/drawing/2014/main" id="{BBCD5F22-9D59-4D29-8BB6-703AAE9D1479}"/>
              </a:ext>
            </a:extLst>
          </p:cNvPr>
          <p:cNvSpPr txBox="1"/>
          <p:nvPr/>
        </p:nvSpPr>
        <p:spPr>
          <a:xfrm>
            <a:off x="180000" y="6570000"/>
            <a:ext cx="11520000" cy="252000"/>
          </a:xfrm>
          <a:prstGeom prst="rect">
            <a:avLst/>
          </a:prstGeom>
          <a:noFill/>
        </p:spPr>
        <p:txBody>
          <a:bodyPr wrap="square" rtlCol="0">
            <a:spAutoFit/>
          </a:bodyPr>
          <a:lstStyle/>
          <a:p>
            <a:r>
              <a:rPr lang="de-DE" sz="1000" i="1" dirty="0">
                <a:effectLst/>
                <a:ea typeface="Times New Roman" panose="02020603050405020304" pitchFamily="18" charset="0"/>
                <a:cs typeface="Times New Roman" panose="02020603050405020304" pitchFamily="18" charset="0"/>
              </a:rPr>
              <a:t>Wang et al, Angewandte Chemie International Edition, 2010, 49, 5978–5981</a:t>
            </a:r>
            <a:endParaRPr lang="de-DE" sz="1000" i="1" dirty="0">
              <a:effectLst/>
              <a:highlight>
                <a:srgbClr val="FFFF00"/>
              </a:highlight>
              <a:ea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0B048EC6-4C73-C3E6-BADB-EAA29456B20C}"/>
              </a:ext>
            </a:extLst>
          </p:cNvPr>
          <p:cNvGraphicFramePr>
            <a:graphicFrameLocks noGrp="1"/>
          </p:cNvGraphicFramePr>
          <p:nvPr>
            <p:extLst>
              <p:ext uri="{D42A27DB-BD31-4B8C-83A1-F6EECF244321}">
                <p14:modId xmlns:p14="http://schemas.microsoft.com/office/powerpoint/2010/main" val="3540165552"/>
              </p:ext>
            </p:extLst>
          </p:nvPr>
        </p:nvGraphicFramePr>
        <p:xfrm>
          <a:off x="682245" y="4148062"/>
          <a:ext cx="10827510" cy="2275845"/>
        </p:xfrm>
        <a:graphic>
          <a:graphicData uri="http://schemas.openxmlformats.org/drawingml/2006/table">
            <a:tbl>
              <a:tblPr firstRow="1" bandRow="1">
                <a:tableStyleId>{5C22544A-7EE6-4342-B048-85BDC9FD1C3A}</a:tableStyleId>
              </a:tblPr>
              <a:tblGrid>
                <a:gridCol w="790847">
                  <a:extLst>
                    <a:ext uri="{9D8B030D-6E8A-4147-A177-3AD203B41FA5}">
                      <a16:colId xmlns:a16="http://schemas.microsoft.com/office/drawing/2014/main" val="950497582"/>
                    </a:ext>
                  </a:extLst>
                </a:gridCol>
                <a:gridCol w="723963">
                  <a:extLst>
                    <a:ext uri="{9D8B030D-6E8A-4147-A177-3AD203B41FA5}">
                      <a16:colId xmlns:a16="http://schemas.microsoft.com/office/drawing/2014/main" val="310875467"/>
                    </a:ext>
                  </a:extLst>
                </a:gridCol>
                <a:gridCol w="678669">
                  <a:extLst>
                    <a:ext uri="{9D8B030D-6E8A-4147-A177-3AD203B41FA5}">
                      <a16:colId xmlns:a16="http://schemas.microsoft.com/office/drawing/2014/main" val="3303192947"/>
                    </a:ext>
                  </a:extLst>
                </a:gridCol>
                <a:gridCol w="763479">
                  <a:extLst>
                    <a:ext uri="{9D8B030D-6E8A-4147-A177-3AD203B41FA5}">
                      <a16:colId xmlns:a16="http://schemas.microsoft.com/office/drawing/2014/main" val="2569158635"/>
                    </a:ext>
                  </a:extLst>
                </a:gridCol>
                <a:gridCol w="779281">
                  <a:extLst>
                    <a:ext uri="{9D8B030D-6E8A-4147-A177-3AD203B41FA5}">
                      <a16:colId xmlns:a16="http://schemas.microsoft.com/office/drawing/2014/main" val="1933950008"/>
                    </a:ext>
                  </a:extLst>
                </a:gridCol>
                <a:gridCol w="850124">
                  <a:extLst>
                    <a:ext uri="{9D8B030D-6E8A-4147-A177-3AD203B41FA5}">
                      <a16:colId xmlns:a16="http://schemas.microsoft.com/office/drawing/2014/main" val="2167724621"/>
                    </a:ext>
                  </a:extLst>
                </a:gridCol>
                <a:gridCol w="1060729">
                  <a:extLst>
                    <a:ext uri="{9D8B030D-6E8A-4147-A177-3AD203B41FA5}">
                      <a16:colId xmlns:a16="http://schemas.microsoft.com/office/drawing/2014/main" val="1670341545"/>
                    </a:ext>
                  </a:extLst>
                </a:gridCol>
                <a:gridCol w="863403">
                  <a:extLst>
                    <a:ext uri="{9D8B030D-6E8A-4147-A177-3AD203B41FA5}">
                      <a16:colId xmlns:a16="http://schemas.microsoft.com/office/drawing/2014/main" val="3071340679"/>
                    </a:ext>
                  </a:extLst>
                </a:gridCol>
                <a:gridCol w="863403">
                  <a:extLst>
                    <a:ext uri="{9D8B030D-6E8A-4147-A177-3AD203B41FA5}">
                      <a16:colId xmlns:a16="http://schemas.microsoft.com/office/drawing/2014/main" val="4142193846"/>
                    </a:ext>
                  </a:extLst>
                </a:gridCol>
                <a:gridCol w="863403">
                  <a:extLst>
                    <a:ext uri="{9D8B030D-6E8A-4147-A177-3AD203B41FA5}">
                      <a16:colId xmlns:a16="http://schemas.microsoft.com/office/drawing/2014/main" val="4205641197"/>
                    </a:ext>
                  </a:extLst>
                </a:gridCol>
                <a:gridCol w="863403">
                  <a:extLst>
                    <a:ext uri="{9D8B030D-6E8A-4147-A177-3AD203B41FA5}">
                      <a16:colId xmlns:a16="http://schemas.microsoft.com/office/drawing/2014/main" val="3389710286"/>
                    </a:ext>
                  </a:extLst>
                </a:gridCol>
                <a:gridCol w="863403">
                  <a:extLst>
                    <a:ext uri="{9D8B030D-6E8A-4147-A177-3AD203B41FA5}">
                      <a16:colId xmlns:a16="http://schemas.microsoft.com/office/drawing/2014/main" val="562849343"/>
                    </a:ext>
                  </a:extLst>
                </a:gridCol>
                <a:gridCol w="863403">
                  <a:extLst>
                    <a:ext uri="{9D8B030D-6E8A-4147-A177-3AD203B41FA5}">
                      <a16:colId xmlns:a16="http://schemas.microsoft.com/office/drawing/2014/main" val="3747167946"/>
                    </a:ext>
                  </a:extLst>
                </a:gridCol>
              </a:tblGrid>
              <a:tr h="734941">
                <a:tc>
                  <a:txBody>
                    <a:bodyPr/>
                    <a:lstStyle/>
                    <a:p>
                      <a:pPr algn="ctr" fontAlgn="ctr"/>
                      <a:r>
                        <a:rPr lang="en-GB" sz="1400" b="0" i="0" u="none" strike="noStrike" dirty="0">
                          <a:solidFill>
                            <a:schemeClr val="bg1"/>
                          </a:solidFill>
                          <a:effectLst/>
                          <a:latin typeface="+mn-lt"/>
                        </a:rPr>
                        <a:t>Cation</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tc>
                  <a:txBody>
                    <a:bodyPr/>
                    <a:lstStyle/>
                    <a:p>
                      <a:pPr algn="ctr" fontAlgn="ctr"/>
                      <a:r>
                        <a:rPr lang="en-GB" sz="1400" b="0" i="0" u="none" strike="noStrike" dirty="0">
                          <a:solidFill>
                            <a:schemeClr val="bg1"/>
                          </a:solidFill>
                          <a:effectLst/>
                          <a:latin typeface="+mn-lt"/>
                        </a:rPr>
                        <a:t>Anion</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tc>
                  <a:txBody>
                    <a:bodyPr/>
                    <a:lstStyle/>
                    <a:p>
                      <a:pPr algn="ctr" fontAlgn="ctr"/>
                      <a:r>
                        <a:rPr lang="en-GB" sz="1400" b="0" i="0" u="none" strike="noStrike" dirty="0">
                          <a:solidFill>
                            <a:schemeClr val="bg1"/>
                          </a:solidFill>
                          <a:effectLst/>
                          <a:latin typeface="+mn-lt"/>
                        </a:rPr>
                        <a:t>M</a:t>
                      </a:r>
                      <a:r>
                        <a:rPr lang="en-GB" sz="1400" b="0" i="0" u="none" strike="noStrike" baseline="-25000" dirty="0">
                          <a:solidFill>
                            <a:schemeClr val="bg1"/>
                          </a:solidFill>
                          <a:effectLst/>
                          <a:latin typeface="+mn-lt"/>
                        </a:rPr>
                        <a:t>w</a:t>
                      </a:r>
                    </a:p>
                    <a:p>
                      <a:pPr algn="ctr" fontAlgn="ctr"/>
                      <a:r>
                        <a:rPr lang="en-GB" sz="1400" b="0" i="0" u="none" strike="noStrike" baseline="0" dirty="0">
                          <a:solidFill>
                            <a:schemeClr val="bg1"/>
                          </a:solidFill>
                          <a:effectLst/>
                          <a:latin typeface="+mn-lt"/>
                        </a:rPr>
                        <a:t>(g/mol)</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tc>
                  <a:txBody>
                    <a:bodyPr/>
                    <a:lstStyle/>
                    <a:p>
                      <a:pPr algn="ctr" fontAlgn="ctr"/>
                      <a:r>
                        <a:rPr lang="en-GB" sz="1400" b="0" i="0" u="none" strike="noStrike" dirty="0">
                          <a:solidFill>
                            <a:schemeClr val="bg1"/>
                          </a:solidFill>
                          <a:effectLst/>
                          <a:latin typeface="+mn-lt"/>
                        </a:rPr>
                        <a:t>Water Content</a:t>
                      </a:r>
                    </a:p>
                    <a:p>
                      <a:pPr algn="ctr" fontAlgn="ctr"/>
                      <a:r>
                        <a:rPr lang="en-GB" sz="1400" b="0" i="0" u="none" strike="noStrike" dirty="0">
                          <a:solidFill>
                            <a:schemeClr val="bg1"/>
                          </a:solidFill>
                          <a:effectLst/>
                          <a:latin typeface="+mn-lt"/>
                        </a:rPr>
                        <a:t>(</a:t>
                      </a:r>
                      <a:r>
                        <a:rPr lang="en-GB" sz="1400" b="0" i="0" u="none" strike="noStrike" dirty="0" err="1">
                          <a:solidFill>
                            <a:schemeClr val="bg1"/>
                          </a:solidFill>
                          <a:effectLst/>
                          <a:latin typeface="+mn-lt"/>
                        </a:rPr>
                        <a:t>wt</a:t>
                      </a:r>
                      <a:r>
                        <a:rPr lang="en-GB" sz="1400" b="0" i="0" u="none" strike="noStrike" dirty="0">
                          <a:solidFill>
                            <a:schemeClr val="bg1"/>
                          </a:solidFill>
                          <a:effectLst/>
                          <a:latin typeface="+mn-lt"/>
                        </a:rPr>
                        <a:t>%)</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tc>
                  <a:txBody>
                    <a:bodyPr/>
                    <a:lstStyle/>
                    <a:p>
                      <a:pPr algn="ctr" fontAlgn="ctr"/>
                      <a:r>
                        <a:rPr lang="en-GB" sz="1400" b="0" i="0" u="none" strike="noStrike" dirty="0">
                          <a:solidFill>
                            <a:schemeClr val="bg1"/>
                          </a:solidFill>
                          <a:effectLst/>
                          <a:latin typeface="+mn-lt"/>
                        </a:rPr>
                        <a:t>Pressure</a:t>
                      </a:r>
                    </a:p>
                    <a:p>
                      <a:pPr algn="ctr" fontAlgn="ctr"/>
                      <a:r>
                        <a:rPr lang="en-GB" sz="1400" b="0" i="0" u="none" strike="noStrike" dirty="0">
                          <a:solidFill>
                            <a:schemeClr val="bg1"/>
                          </a:solidFill>
                          <a:effectLst/>
                          <a:latin typeface="+mn-lt"/>
                        </a:rPr>
                        <a:t>(mbar)</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tc>
                  <a:txBody>
                    <a:bodyPr/>
                    <a:lstStyle/>
                    <a:p>
                      <a:pPr algn="ctr" fontAlgn="ctr"/>
                      <a:r>
                        <a:rPr lang="en-GB" sz="1400" b="0" i="0" u="none" strike="noStrike" dirty="0">
                          <a:solidFill>
                            <a:schemeClr val="bg1"/>
                          </a:solidFill>
                          <a:effectLst/>
                          <a:latin typeface="+mn-lt"/>
                        </a:rPr>
                        <a:t>Temp. </a:t>
                      </a:r>
                    </a:p>
                    <a:p>
                      <a:pPr algn="ctr" fontAlgn="ctr"/>
                      <a:r>
                        <a:rPr lang="en-GB" sz="1400" b="0" i="0" u="none" strike="noStrike" dirty="0">
                          <a:solidFill>
                            <a:schemeClr val="bg1"/>
                          </a:solidFill>
                          <a:effectLst/>
                          <a:latin typeface="+mn-lt"/>
                        </a:rPr>
                        <a:t>(K)</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tc>
                  <a:txBody>
                    <a:bodyPr/>
                    <a:lstStyle/>
                    <a:p>
                      <a:pPr algn="ctr" fontAlgn="ctr"/>
                      <a:r>
                        <a:rPr lang="en-GB" sz="1400" b="0" i="0" u="none" strike="noStrike" dirty="0">
                          <a:solidFill>
                            <a:schemeClr val="bg1"/>
                          </a:solidFill>
                          <a:effectLst/>
                          <a:latin typeface="+mn-lt"/>
                        </a:rPr>
                        <a:t>CO</a:t>
                      </a:r>
                      <a:r>
                        <a:rPr lang="en-GB" sz="1400" b="0" i="0" u="none" strike="noStrike" baseline="-25000" dirty="0">
                          <a:solidFill>
                            <a:schemeClr val="bg1"/>
                          </a:solidFill>
                          <a:effectLst/>
                          <a:latin typeface="+mn-lt"/>
                        </a:rPr>
                        <a:t>2</a:t>
                      </a:r>
                      <a:r>
                        <a:rPr lang="en-GB" sz="1400" b="0" i="0" u="none" strike="noStrike" dirty="0">
                          <a:solidFill>
                            <a:schemeClr val="bg1"/>
                          </a:solidFill>
                          <a:effectLst/>
                          <a:latin typeface="+mn-lt"/>
                        </a:rPr>
                        <a:t> </a:t>
                      </a:r>
                    </a:p>
                    <a:p>
                      <a:pPr algn="ctr" fontAlgn="ctr"/>
                      <a:r>
                        <a:rPr lang="en-GB" sz="1400" b="1" i="0" u="none" strike="noStrike" dirty="0">
                          <a:solidFill>
                            <a:schemeClr val="bg1"/>
                          </a:solidFill>
                          <a:effectLst/>
                          <a:latin typeface="+mn-lt"/>
                        </a:rPr>
                        <a:t>mol/mol</a:t>
                      </a:r>
                    </a:p>
                    <a:p>
                      <a:pPr algn="ctr" fontAlgn="ctr"/>
                      <a:r>
                        <a:rPr lang="en-GB" sz="1400" b="0" i="0" u="none" strike="noStrike" dirty="0">
                          <a:solidFill>
                            <a:schemeClr val="bg1"/>
                          </a:solidFill>
                          <a:effectLst/>
                          <a:latin typeface="+mn-lt"/>
                        </a:rPr>
                        <a:t>IL</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bg1"/>
                          </a:solidFill>
                          <a:effectLst/>
                          <a:latin typeface="+mn-lt"/>
                        </a:rPr>
                        <a:t>CO</a:t>
                      </a:r>
                      <a:r>
                        <a:rPr lang="en-GB" sz="1400" b="0" i="0" u="none" strike="noStrike" baseline="-25000" dirty="0">
                          <a:solidFill>
                            <a:schemeClr val="bg1"/>
                          </a:solidFill>
                          <a:effectLst/>
                          <a:latin typeface="+mn-lt"/>
                        </a:rPr>
                        <a:t>2</a:t>
                      </a:r>
                      <a:r>
                        <a:rPr kumimoji="0" lang="en-GB" sz="1400" b="0" i="0" u="none" strike="noStrike" kern="1200" cap="none" spc="0" normalizeH="0" baseline="0" noProof="0" dirty="0">
                          <a:ln>
                            <a:noFill/>
                          </a:ln>
                          <a:solidFill>
                            <a:prstClr val="white"/>
                          </a:solidFill>
                          <a:effectLst/>
                          <a:uLnTx/>
                          <a:uFillTx/>
                          <a:latin typeface="+mn-lt"/>
                          <a:ea typeface="+mn-ea"/>
                          <a:cs typeface="+mn-cs"/>
                        </a:rPr>
                        <a:t> </a:t>
                      </a:r>
                    </a:p>
                    <a:p>
                      <a:pPr algn="ctr" fontAlgn="ctr"/>
                      <a:r>
                        <a:rPr kumimoji="0" lang="en-GB" sz="1400" b="1" i="0" u="none" strike="noStrike" kern="1200" cap="none" spc="0" normalizeH="0" baseline="0" noProof="0" dirty="0">
                          <a:ln>
                            <a:noFill/>
                          </a:ln>
                          <a:solidFill>
                            <a:prstClr val="white"/>
                          </a:solidFill>
                          <a:effectLst/>
                          <a:uLnTx/>
                          <a:uFillTx/>
                          <a:latin typeface="+mn-lt"/>
                          <a:ea typeface="+mn-ea"/>
                          <a:cs typeface="+mn-cs"/>
                        </a:rPr>
                        <a:t>mol/kg </a:t>
                      </a:r>
                    </a:p>
                    <a:p>
                      <a:pPr algn="ctr" fontAlgn="ctr"/>
                      <a:r>
                        <a:rPr lang="en-GB" sz="1400" b="0" i="0" u="none" strike="noStrike" dirty="0">
                          <a:solidFill>
                            <a:schemeClr val="bg1"/>
                          </a:solidFill>
                          <a:effectLst/>
                          <a:latin typeface="+mn-lt"/>
                        </a:rPr>
                        <a:t>IL</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bg1"/>
                          </a:solidFill>
                          <a:effectLst/>
                          <a:latin typeface="+mn-lt"/>
                        </a:rPr>
                        <a:t>CO</a:t>
                      </a:r>
                      <a:r>
                        <a:rPr lang="en-GB" sz="1400" b="0" i="0" u="none" strike="noStrike" baseline="-25000" dirty="0">
                          <a:solidFill>
                            <a:schemeClr val="bg1"/>
                          </a:solidFill>
                          <a:effectLst/>
                          <a:latin typeface="+mn-lt"/>
                        </a:rPr>
                        <a:t>2</a:t>
                      </a:r>
                      <a:r>
                        <a:rPr kumimoji="0" lang="en-GB" sz="1400" b="0" i="0" u="none" strike="noStrike" kern="1200" cap="none" spc="0" normalizeH="0" baseline="0" noProof="0" dirty="0">
                          <a:ln>
                            <a:noFill/>
                          </a:ln>
                          <a:solidFill>
                            <a:prstClr val="white"/>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n-lt"/>
                          <a:ea typeface="+mn-ea"/>
                          <a:cs typeface="+mn-cs"/>
                        </a:rPr>
                        <a:t>g/kg</a:t>
                      </a:r>
                    </a:p>
                    <a:p>
                      <a:pPr algn="ctr" fontAlgn="ctr"/>
                      <a:r>
                        <a:rPr lang="en-GB" sz="1400" b="0" i="0" u="none" strike="noStrike" dirty="0">
                          <a:solidFill>
                            <a:schemeClr val="bg1"/>
                          </a:solidFill>
                          <a:effectLst/>
                          <a:latin typeface="+mn-lt"/>
                        </a:rPr>
                        <a:t>IL</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tc>
                  <a:txBody>
                    <a:bodyPr/>
                    <a:lstStyle/>
                    <a:p>
                      <a:pPr algn="ctr" fontAlgn="ctr"/>
                      <a:r>
                        <a:rPr lang="en-GB" sz="1400" b="0" i="0" u="none" strike="noStrike" dirty="0">
                          <a:solidFill>
                            <a:schemeClr val="bg1"/>
                          </a:solidFill>
                          <a:effectLst/>
                          <a:latin typeface="+mn-lt"/>
                        </a:rPr>
                        <a:t>Mole Fraction</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tc>
                  <a:txBody>
                    <a:bodyPr/>
                    <a:lstStyle/>
                    <a:p>
                      <a:pPr algn="ctr" fontAlgn="ctr"/>
                      <a:r>
                        <a:rPr lang="en-GB" sz="1400" b="0" i="0" u="none" strike="noStrike" dirty="0">
                          <a:solidFill>
                            <a:schemeClr val="bg1"/>
                          </a:solidFill>
                          <a:effectLst/>
                          <a:latin typeface="+mn-lt"/>
                        </a:rPr>
                        <a:t>Vis. Pre </a:t>
                      </a:r>
                    </a:p>
                    <a:p>
                      <a:pPr algn="ctr" fontAlgn="ctr"/>
                      <a:r>
                        <a:rPr lang="en-GB" sz="1400" b="0" i="0" u="none" strike="noStrike" dirty="0">
                          <a:solidFill>
                            <a:schemeClr val="bg1"/>
                          </a:solidFill>
                          <a:effectLst/>
                          <a:latin typeface="+mn-lt"/>
                        </a:rPr>
                        <a:t>CO</a:t>
                      </a:r>
                      <a:r>
                        <a:rPr lang="en-GB" sz="1400" b="0" i="0" u="none" strike="noStrike" baseline="-25000" dirty="0">
                          <a:solidFill>
                            <a:schemeClr val="bg1"/>
                          </a:solidFill>
                          <a:effectLst/>
                          <a:latin typeface="+mn-lt"/>
                        </a:rPr>
                        <a:t>2</a:t>
                      </a:r>
                      <a:endParaRPr lang="en-GB" sz="1400" b="0" i="0" u="none" strike="noStrike" dirty="0">
                        <a:solidFill>
                          <a:schemeClr val="bg1"/>
                        </a:solidFill>
                        <a:effectLst/>
                        <a:latin typeface="+mn-lt"/>
                      </a:endParaRPr>
                    </a:p>
                    <a:p>
                      <a:pPr algn="ctr" fontAlgn="ctr"/>
                      <a:r>
                        <a:rPr lang="en-GB" sz="1400" b="0" i="0" u="none" strike="noStrike" dirty="0">
                          <a:solidFill>
                            <a:schemeClr val="bg1"/>
                          </a:solidFill>
                          <a:effectLst/>
                          <a:latin typeface="+mn-lt"/>
                        </a:rPr>
                        <a:t>(</a:t>
                      </a:r>
                      <a:r>
                        <a:rPr lang="en-GB" sz="1400" b="0" i="0" u="none" strike="noStrike" dirty="0" err="1">
                          <a:solidFill>
                            <a:schemeClr val="bg1"/>
                          </a:solidFill>
                          <a:effectLst/>
                          <a:latin typeface="+mn-lt"/>
                        </a:rPr>
                        <a:t>mPa.s</a:t>
                      </a:r>
                      <a:r>
                        <a:rPr lang="en-GB" sz="1400" b="0" i="0" u="none" strike="noStrike" dirty="0">
                          <a:solidFill>
                            <a:schemeClr val="bg1"/>
                          </a:solidFill>
                          <a:effectLst/>
                          <a:latin typeface="+mn-lt"/>
                        </a:rPr>
                        <a:t>)</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tc>
                  <a:txBody>
                    <a:bodyPr/>
                    <a:lstStyle/>
                    <a:p>
                      <a:pPr algn="ctr" fontAlgn="ctr"/>
                      <a:r>
                        <a:rPr lang="en-GB" sz="1400" b="0" i="0" u="none" strike="noStrike" dirty="0">
                          <a:solidFill>
                            <a:schemeClr val="bg1"/>
                          </a:solidFill>
                          <a:effectLst/>
                          <a:latin typeface="+mn-lt"/>
                        </a:rPr>
                        <a:t>Vis. Post CO</a:t>
                      </a:r>
                      <a:r>
                        <a:rPr lang="en-GB" sz="1400" b="0" i="0" u="none" strike="noStrike" baseline="-25000" dirty="0">
                          <a:solidFill>
                            <a:schemeClr val="bg1"/>
                          </a:solidFill>
                          <a:effectLst/>
                          <a:latin typeface="+mn-lt"/>
                        </a:rPr>
                        <a:t>2</a:t>
                      </a:r>
                      <a:endParaRPr lang="en-GB" sz="1400" b="0" i="0" u="none" strike="noStrike" dirty="0">
                        <a:solidFill>
                          <a:schemeClr val="bg1"/>
                        </a:solidFill>
                        <a:effectLst/>
                        <a:latin typeface="+mn-lt"/>
                      </a:endParaRPr>
                    </a:p>
                    <a:p>
                      <a:pPr algn="ctr" fontAlgn="ctr"/>
                      <a:r>
                        <a:rPr lang="en-GB" sz="1400" b="0" i="0" u="none" strike="noStrike" dirty="0">
                          <a:solidFill>
                            <a:schemeClr val="bg1"/>
                          </a:solidFill>
                          <a:effectLst/>
                          <a:latin typeface="+mn-lt"/>
                        </a:rPr>
                        <a:t>(</a:t>
                      </a:r>
                      <a:r>
                        <a:rPr lang="en-GB" sz="1400" b="0" i="0" u="none" strike="noStrike" dirty="0" err="1">
                          <a:solidFill>
                            <a:schemeClr val="bg1"/>
                          </a:solidFill>
                          <a:effectLst/>
                          <a:latin typeface="+mn-lt"/>
                        </a:rPr>
                        <a:t>mPa.s</a:t>
                      </a:r>
                      <a:r>
                        <a:rPr lang="en-GB" sz="1400" b="0" i="0" u="none" strike="noStrike" dirty="0">
                          <a:solidFill>
                            <a:schemeClr val="bg1"/>
                          </a:solidFill>
                          <a:effectLst/>
                          <a:latin typeface="+mn-lt"/>
                        </a:rPr>
                        <a:t>)</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tc>
                  <a:txBody>
                    <a:bodyPr/>
                    <a:lstStyle/>
                    <a:p>
                      <a:pPr algn="ctr" fontAlgn="ctr"/>
                      <a:r>
                        <a:rPr lang="en-GB" sz="1400" b="0" i="0" u="none" strike="noStrike" dirty="0">
                          <a:solidFill>
                            <a:schemeClr val="bg1"/>
                          </a:solidFill>
                          <a:effectLst/>
                          <a:latin typeface="+mn-lt"/>
                        </a:rPr>
                        <a:t>Desorb. Temp. (K)</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extLst>
                  <a:ext uri="{0D108BD9-81ED-4DB2-BD59-A6C34878D82A}">
                    <a16:rowId xmlns:a16="http://schemas.microsoft.com/office/drawing/2014/main" val="4263504111"/>
                  </a:ext>
                </a:extLst>
              </a:tr>
              <a:tr h="385226">
                <a:tc>
                  <a:txBody>
                    <a:bodyPr/>
                    <a:lstStyle/>
                    <a:p>
                      <a:pPr algn="ctr" fontAlgn="ctr"/>
                      <a:r>
                        <a:rPr lang="en-GB" sz="1400" u="none" strike="noStrike" dirty="0">
                          <a:effectLst/>
                        </a:rPr>
                        <a:t>[(P2-Et)H]</a:t>
                      </a:r>
                      <a:endParaRPr lang="en-GB" sz="1400" b="0" i="0" u="none" strike="noStrike" dirty="0">
                        <a:solidFill>
                          <a:srgbClr val="000000"/>
                        </a:solidFill>
                        <a:effectLst/>
                        <a:latin typeface="Calibri" panose="020F0502020204030204" pitchFamily="34" charset="0"/>
                      </a:endParaRP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u="none" strike="noStrike" dirty="0">
                          <a:effectLst/>
                        </a:rPr>
                        <a:t>[</a:t>
                      </a:r>
                      <a:r>
                        <a:rPr lang="en-GB" sz="1400" u="none" strike="noStrike" dirty="0" err="1">
                          <a:effectLst/>
                        </a:rPr>
                        <a:t>PhO</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u="none" strike="noStrike" dirty="0">
                          <a:effectLst/>
                        </a:rPr>
                        <a:t>433.5</a:t>
                      </a:r>
                      <a:endParaRPr lang="en-GB" sz="1400" b="0" i="0" u="none" strike="noStrike" dirty="0">
                        <a:solidFill>
                          <a:srgbClr val="000000"/>
                        </a:solidFill>
                        <a:effectLst/>
                        <a:latin typeface="Calibri" panose="020F0502020204030204" pitchFamily="34" charset="0"/>
                      </a:endParaRP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&lt;0.1</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1000</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u="none" strike="noStrike" dirty="0">
                          <a:effectLst/>
                        </a:rPr>
                        <a:t>296.2</a:t>
                      </a:r>
                      <a:endParaRPr lang="en-GB" sz="1400" b="0" i="0" u="none" strike="noStrike" dirty="0">
                        <a:solidFill>
                          <a:srgbClr val="000000"/>
                        </a:solidFill>
                        <a:effectLst/>
                        <a:latin typeface="Calibri" panose="020F0502020204030204" pitchFamily="34" charset="0"/>
                      </a:endParaRP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u="none" strike="noStrike" dirty="0">
                          <a:effectLst/>
                        </a:rPr>
                        <a:t>0.45</a:t>
                      </a:r>
                      <a:endParaRPr lang="en-GB" sz="1400" b="0" i="0" u="none" strike="noStrike" dirty="0">
                        <a:solidFill>
                          <a:srgbClr val="000000"/>
                        </a:solidFill>
                        <a:effectLst/>
                        <a:latin typeface="Calibri" panose="020F0502020204030204" pitchFamily="34" charset="0"/>
                      </a:endParaRP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1.04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45.69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dirty="0">
                          <a:solidFill>
                            <a:srgbClr val="000000"/>
                          </a:solidFill>
                          <a:effectLst/>
                          <a:latin typeface="+mn-lt"/>
                        </a:rPr>
                        <a:t>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353</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1320241"/>
                  </a:ext>
                </a:extLst>
              </a:tr>
              <a:tr h="385226">
                <a:tc>
                  <a:txBody>
                    <a:bodyPr/>
                    <a:lstStyle/>
                    <a:p>
                      <a:pPr algn="ctr" fontAlgn="ctr"/>
                      <a:r>
                        <a:rPr lang="en-GB" sz="1400" u="none" strike="noStrike" dirty="0">
                          <a:effectLst/>
                        </a:rPr>
                        <a:t>[MTBDH]</a:t>
                      </a:r>
                      <a:endParaRPr lang="en-GB" sz="1400" b="0" i="0" u="none" strike="noStrike" dirty="0">
                        <a:solidFill>
                          <a:srgbClr val="000000"/>
                        </a:solidFill>
                        <a:effectLst/>
                        <a:latin typeface="Calibri" panose="020F0502020204030204" pitchFamily="34" charset="0"/>
                      </a:endParaRP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u="none" strike="noStrike" dirty="0">
                          <a:effectLst/>
                        </a:rPr>
                        <a:t>[</a:t>
                      </a:r>
                      <a:r>
                        <a:rPr lang="en-GB" sz="1400" u="none" strike="noStrike" dirty="0" err="1">
                          <a:effectLst/>
                        </a:rPr>
                        <a:t>PhO</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u="none" strike="noStrike" dirty="0">
                          <a:effectLst/>
                        </a:rPr>
                        <a:t>247.3</a:t>
                      </a:r>
                      <a:endParaRPr lang="en-GB" sz="1400" b="0" i="0" u="none" strike="noStrike" dirty="0">
                        <a:solidFill>
                          <a:srgbClr val="000000"/>
                        </a:solidFill>
                        <a:effectLst/>
                        <a:latin typeface="Calibri" panose="020F0502020204030204" pitchFamily="34" charset="0"/>
                      </a:endParaRP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&lt;0.1</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1000</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u="none" strike="noStrike" dirty="0">
                          <a:effectLst/>
                        </a:rPr>
                        <a:t>296.2</a:t>
                      </a:r>
                      <a:endParaRPr lang="en-GB" sz="1400" b="0" i="0" u="none" strike="noStrike" dirty="0">
                        <a:solidFill>
                          <a:srgbClr val="000000"/>
                        </a:solidFill>
                        <a:effectLst/>
                        <a:latin typeface="Calibri" panose="020F0502020204030204" pitchFamily="34" charset="0"/>
                      </a:endParaRP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u="none" strike="noStrike" dirty="0">
                          <a:effectLst/>
                        </a:rPr>
                        <a:t>0.49</a:t>
                      </a:r>
                      <a:endParaRPr lang="en-GB" sz="1400" b="0" i="0" u="none" strike="noStrike" dirty="0">
                        <a:solidFill>
                          <a:srgbClr val="000000"/>
                        </a:solidFill>
                        <a:effectLst/>
                        <a:latin typeface="Calibri" panose="020F0502020204030204" pitchFamily="34" charset="0"/>
                      </a:endParaRP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1.98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87.20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dirty="0">
                          <a:solidFill>
                            <a:srgbClr val="000000"/>
                          </a:solidFill>
                          <a:effectLst/>
                          <a:latin typeface="+mn-lt"/>
                        </a:rPr>
                        <a:t>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en-GB"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353</a:t>
                      </a:r>
                      <a:endParaRPr lang="en-GB" sz="1400" b="0" dirty="0">
                        <a:solidFill>
                          <a:schemeClr val="tx1"/>
                        </a:solidFill>
                        <a:latin typeface="+mn-lt"/>
                        <a:ea typeface="Calibri" panose="020F0502020204030204" pitchFamily="34" charset="0"/>
                        <a:cs typeface="Calibri" panose="020F0502020204030204" pitchFamily="34" charset="0"/>
                      </a:endParaRP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787697"/>
                  </a:ext>
                </a:extLst>
              </a:tr>
              <a:tr h="385226">
                <a:tc>
                  <a:txBody>
                    <a:bodyPr/>
                    <a:lstStyle/>
                    <a:p>
                      <a:pPr algn="ctr" fontAlgn="ctr"/>
                      <a:r>
                        <a:rPr lang="en-GB" sz="1400" b="0" i="0" u="none" strike="noStrike" dirty="0">
                          <a:solidFill>
                            <a:srgbClr val="000000"/>
                          </a:solidFill>
                          <a:effectLst/>
                          <a:latin typeface="Calibri" panose="020F0502020204030204" pitchFamily="34" charset="0"/>
                        </a:rPr>
                        <a:t>[MTBDH]</a:t>
                      </a: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dirty="0">
                          <a:solidFill>
                            <a:srgbClr val="000000"/>
                          </a:solidFill>
                          <a:effectLst/>
                          <a:latin typeface="Calibri" panose="020F0502020204030204" pitchFamily="34" charset="0"/>
                        </a:rPr>
                        <a:t>[</a:t>
                      </a:r>
                      <a:r>
                        <a:rPr lang="en-GB" sz="1400" b="0" i="0" u="none" strike="noStrike" dirty="0" err="1">
                          <a:solidFill>
                            <a:srgbClr val="000000"/>
                          </a:solidFill>
                          <a:effectLst/>
                          <a:latin typeface="Calibri" panose="020F0502020204030204" pitchFamily="34" charset="0"/>
                        </a:rPr>
                        <a:t>Im</a:t>
                      </a:r>
                      <a:r>
                        <a:rPr lang="en-GB" sz="1400" b="0" i="0" u="none" strike="noStrike" dirty="0">
                          <a:solidFill>
                            <a:srgbClr val="000000"/>
                          </a:solidFill>
                          <a:effectLst/>
                          <a:latin typeface="Calibri" panose="020F0502020204030204" pitchFamily="34" charset="0"/>
                        </a:rPr>
                        <a:t>]</a:t>
                      </a: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dirty="0">
                          <a:solidFill>
                            <a:srgbClr val="000000"/>
                          </a:solidFill>
                          <a:effectLst/>
                          <a:latin typeface="Calibri" panose="020F0502020204030204" pitchFamily="34" charset="0"/>
                        </a:rPr>
                        <a:t>221.22</a:t>
                      </a: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&lt;0.1</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1000</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296.2</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dirty="0">
                          <a:solidFill>
                            <a:srgbClr val="000000"/>
                          </a:solidFill>
                          <a:effectLst/>
                          <a:latin typeface="Calibri" panose="020F0502020204030204" pitchFamily="34" charset="0"/>
                        </a:rPr>
                        <a:t>1.03</a:t>
                      </a: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4.66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204.91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dirty="0">
                          <a:solidFill>
                            <a:srgbClr val="000000"/>
                          </a:solidFill>
                          <a:effectLst/>
                          <a:latin typeface="+mn-lt"/>
                        </a:rPr>
                        <a:t>0.51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en-GB"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353</a:t>
                      </a:r>
                      <a:endParaRPr lang="en-GB" sz="1400" b="0" dirty="0">
                        <a:solidFill>
                          <a:schemeClr val="tx1"/>
                        </a:solidFill>
                        <a:latin typeface="+mn-lt"/>
                        <a:ea typeface="Calibri" panose="020F0502020204030204" pitchFamily="34" charset="0"/>
                        <a:cs typeface="Calibri" panose="020F0502020204030204" pitchFamily="34" charset="0"/>
                      </a:endParaRP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2712292"/>
                  </a:ext>
                </a:extLst>
              </a:tr>
              <a:tr h="385226">
                <a:tc>
                  <a:txBody>
                    <a:bodyPr/>
                    <a:lstStyle/>
                    <a:p>
                      <a:pPr algn="ctr" fontAlgn="ctr"/>
                      <a:r>
                        <a:rPr lang="en-GB" sz="1400" b="0" i="0" u="none" strike="noStrike" dirty="0">
                          <a:solidFill>
                            <a:srgbClr val="000000"/>
                          </a:solidFill>
                          <a:effectLst/>
                          <a:latin typeface="Calibri" panose="020F0502020204030204" pitchFamily="34" charset="0"/>
                        </a:rPr>
                        <a:t>[MTBDH]</a:t>
                      </a: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dirty="0">
                          <a:solidFill>
                            <a:srgbClr val="000000"/>
                          </a:solidFill>
                          <a:effectLst/>
                          <a:latin typeface="Calibri" panose="020F0502020204030204" pitchFamily="34" charset="0"/>
                        </a:rPr>
                        <a:t>[TFE]</a:t>
                      </a: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dirty="0">
                          <a:solidFill>
                            <a:srgbClr val="000000"/>
                          </a:solidFill>
                          <a:effectLst/>
                          <a:latin typeface="Calibri" panose="020F0502020204030204" pitchFamily="34" charset="0"/>
                        </a:rPr>
                        <a:t>253.27</a:t>
                      </a: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&lt;0.1</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1000</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296.2</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dirty="0">
                          <a:solidFill>
                            <a:srgbClr val="000000"/>
                          </a:solidFill>
                          <a:effectLst/>
                          <a:latin typeface="Calibri" panose="020F0502020204030204" pitchFamily="34" charset="0"/>
                        </a:rPr>
                        <a:t>1.13</a:t>
                      </a:r>
                    </a:p>
                  </a:txBody>
                  <a:tcPr marL="2282" marR="2282" marT="22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4.46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mn-lt"/>
                        </a:rPr>
                        <a:t>196.40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dirty="0">
                          <a:solidFill>
                            <a:srgbClr val="000000"/>
                          </a:solidFill>
                          <a:effectLst/>
                          <a:latin typeface="+mn-lt"/>
                        </a:rPr>
                        <a:t>0.53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latin typeface="+mn-lt"/>
                          <a:ea typeface="Calibri" panose="020F0502020204030204" pitchFamily="34" charset="0"/>
                          <a:cs typeface="Calibri" panose="020F0502020204030204" pitchFamily="34" charset="0"/>
                        </a:rPr>
                        <a:t>-</a:t>
                      </a: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en-GB"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353</a:t>
                      </a:r>
                      <a:endParaRPr lang="en-GB" sz="1400" b="0" dirty="0">
                        <a:solidFill>
                          <a:schemeClr val="tx1"/>
                        </a:solidFill>
                        <a:latin typeface="+mn-lt"/>
                        <a:ea typeface="Calibri" panose="020F0502020204030204" pitchFamily="34" charset="0"/>
                        <a:cs typeface="Calibri" panose="020F0502020204030204" pitchFamily="34" charset="0"/>
                      </a:endParaRPr>
                    </a:p>
                  </a:txBody>
                  <a:tcPr marL="70538" marR="70538" marT="35269" marB="352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9908818"/>
                  </a:ext>
                </a:extLst>
              </a:tr>
            </a:tbl>
          </a:graphicData>
        </a:graphic>
      </p:graphicFrame>
      <p:sp>
        <p:nvSpPr>
          <p:cNvPr id="14" name="TextBox 13">
            <a:extLst>
              <a:ext uri="{FF2B5EF4-FFF2-40B4-BE49-F238E27FC236}">
                <a16:creationId xmlns:a16="http://schemas.microsoft.com/office/drawing/2014/main" id="{1D08D328-ACA2-D996-9BC2-985633A30B31}"/>
              </a:ext>
            </a:extLst>
          </p:cNvPr>
          <p:cNvSpPr txBox="1"/>
          <p:nvPr/>
        </p:nvSpPr>
        <p:spPr>
          <a:xfrm>
            <a:off x="360000" y="1080000"/>
            <a:ext cx="3240000" cy="2520000"/>
          </a:xfrm>
          <a:prstGeom prst="roundRect">
            <a:avLst/>
          </a:prstGeom>
          <a:solidFill>
            <a:srgbClr val="C9A6FC"/>
          </a:solidFill>
          <a:ln>
            <a:solidFill>
              <a:schemeClr val="tx1"/>
            </a:solidFill>
          </a:ln>
        </p:spPr>
        <p:txBody>
          <a:bodyPr wrap="square" numCol="1" rtlCol="0" anchor="ctr">
            <a:spAutoFit/>
          </a:bodyPr>
          <a:lstStyle/>
          <a:p>
            <a:r>
              <a:rPr lang="en-GB" dirty="0"/>
              <a:t>Filtering papers for just CO</a:t>
            </a:r>
            <a:r>
              <a:rPr lang="en-GB" baseline="-25000" dirty="0"/>
              <a:t>2</a:t>
            </a:r>
            <a:r>
              <a:rPr lang="en-GB" dirty="0"/>
              <a:t> chemisorption ILs, </a:t>
            </a:r>
            <a:r>
              <a:rPr lang="en-GB" b="1" dirty="0"/>
              <a:t>excluding:</a:t>
            </a:r>
          </a:p>
          <a:p>
            <a:pPr marL="285750" indent="-285750">
              <a:buFont typeface="Arial" panose="020B0604020202020204" pitchFamily="34" charset="0"/>
              <a:buChar char="•"/>
            </a:pPr>
            <a:r>
              <a:rPr lang="en-GB" dirty="0"/>
              <a:t>Membranes</a:t>
            </a:r>
          </a:p>
          <a:p>
            <a:pPr marL="285750" indent="-285750">
              <a:buFont typeface="Arial" panose="020B0604020202020204" pitchFamily="34" charset="0"/>
              <a:buChar char="•"/>
            </a:pPr>
            <a:r>
              <a:rPr lang="en-GB" dirty="0"/>
              <a:t>Polymerised ILs</a:t>
            </a:r>
          </a:p>
          <a:p>
            <a:pPr marL="285750" indent="-285750">
              <a:buFont typeface="Arial" panose="020B0604020202020204" pitchFamily="34" charset="0"/>
              <a:buChar char="•"/>
            </a:pPr>
            <a:r>
              <a:rPr lang="en-GB" dirty="0"/>
              <a:t>Grafted / encapsuled ILs</a:t>
            </a:r>
          </a:p>
          <a:p>
            <a:pPr marL="285750" indent="-285750">
              <a:buFont typeface="Arial" panose="020B0604020202020204" pitchFamily="34" charset="0"/>
              <a:buChar char="•"/>
            </a:pPr>
            <a:r>
              <a:rPr lang="en-GB" dirty="0"/>
              <a:t>Porous liquids</a:t>
            </a:r>
          </a:p>
          <a:p>
            <a:pPr marL="285750" indent="-285750">
              <a:buFont typeface="Arial" panose="020B0604020202020204" pitchFamily="34" charset="0"/>
              <a:buChar char="•"/>
            </a:pPr>
            <a:r>
              <a:rPr lang="en-GB" dirty="0"/>
              <a:t>Amines &amp; amine blends.</a:t>
            </a:r>
          </a:p>
        </p:txBody>
      </p:sp>
      <p:sp>
        <p:nvSpPr>
          <p:cNvPr id="15" name="TextBox 14">
            <a:extLst>
              <a:ext uri="{FF2B5EF4-FFF2-40B4-BE49-F238E27FC236}">
                <a16:creationId xmlns:a16="http://schemas.microsoft.com/office/drawing/2014/main" id="{95CFD34A-6A60-6FAE-CAB3-4C9BDAA74C36}"/>
              </a:ext>
            </a:extLst>
          </p:cNvPr>
          <p:cNvSpPr txBox="1"/>
          <p:nvPr/>
        </p:nvSpPr>
        <p:spPr>
          <a:xfrm>
            <a:off x="3840391" y="1080000"/>
            <a:ext cx="4680000" cy="2520000"/>
          </a:xfrm>
          <a:prstGeom prst="roundRect">
            <a:avLst/>
          </a:prstGeom>
          <a:solidFill>
            <a:srgbClr val="579F4B"/>
          </a:solidFill>
          <a:ln>
            <a:solidFill>
              <a:schemeClr val="tx1"/>
            </a:solidFill>
          </a:ln>
        </p:spPr>
        <p:txBody>
          <a:bodyPr wrap="square" rtlCol="0" anchor="ctr">
            <a:noAutofit/>
          </a:bodyPr>
          <a:lstStyle/>
          <a:p>
            <a:r>
              <a:rPr lang="en-GB" dirty="0"/>
              <a:t>Capture all the physical parameters reported,</a:t>
            </a:r>
          </a:p>
          <a:p>
            <a:pPr marL="285750" indent="-285750">
              <a:buFont typeface="Arial" panose="020B0604020202020204" pitchFamily="34" charset="0"/>
              <a:buChar char="•"/>
            </a:pPr>
            <a:r>
              <a:rPr lang="en-GB" dirty="0"/>
              <a:t>Temperature</a:t>
            </a:r>
          </a:p>
          <a:p>
            <a:pPr marL="285750" indent="-285750">
              <a:buFont typeface="Arial" panose="020B0604020202020204" pitchFamily="34" charset="0"/>
              <a:buChar char="•"/>
            </a:pPr>
            <a:r>
              <a:rPr lang="en-GB" dirty="0"/>
              <a:t>Pressure</a:t>
            </a:r>
          </a:p>
          <a:p>
            <a:pPr marL="285750" indent="-285750">
              <a:buFont typeface="Arial" panose="020B0604020202020204" pitchFamily="34" charset="0"/>
              <a:buChar char="•"/>
            </a:pPr>
            <a:r>
              <a:rPr lang="en-GB" dirty="0"/>
              <a:t>Viscosity pre-CO</a:t>
            </a:r>
            <a:r>
              <a:rPr lang="en-GB" baseline="-25000" dirty="0"/>
              <a:t>2</a:t>
            </a:r>
            <a:r>
              <a:rPr lang="en-GB" dirty="0"/>
              <a:t> &amp; post CO</a:t>
            </a:r>
            <a:r>
              <a:rPr lang="en-GB" baseline="-25000" dirty="0"/>
              <a:t>2</a:t>
            </a:r>
          </a:p>
          <a:p>
            <a:pPr marL="285750" indent="-285750">
              <a:buFont typeface="Arial" panose="020B0604020202020204" pitchFamily="34" charset="0"/>
              <a:buChar char="•"/>
            </a:pPr>
            <a:r>
              <a:rPr lang="en-GB" dirty="0"/>
              <a:t>Density</a:t>
            </a:r>
          </a:p>
          <a:p>
            <a:pPr marL="285750" indent="-285750">
              <a:buFont typeface="Arial" panose="020B0604020202020204" pitchFamily="34" charset="0"/>
              <a:buChar char="•"/>
            </a:pPr>
            <a:r>
              <a:rPr lang="en-GB" dirty="0"/>
              <a:t>Water content</a:t>
            </a:r>
          </a:p>
          <a:p>
            <a:pPr marL="285750" indent="-285750">
              <a:buFont typeface="Arial" panose="020B0604020202020204" pitchFamily="34" charset="0"/>
              <a:buChar char="•"/>
            </a:pPr>
            <a:r>
              <a:rPr lang="en-GB" dirty="0"/>
              <a:t>Desorption energy/absorption energy.</a:t>
            </a:r>
          </a:p>
        </p:txBody>
      </p:sp>
      <p:sp>
        <p:nvSpPr>
          <p:cNvPr id="16" name="TextBox 15">
            <a:extLst>
              <a:ext uri="{FF2B5EF4-FFF2-40B4-BE49-F238E27FC236}">
                <a16:creationId xmlns:a16="http://schemas.microsoft.com/office/drawing/2014/main" id="{4D6718B1-E54E-1A44-3606-7672C126C8E9}"/>
              </a:ext>
            </a:extLst>
          </p:cNvPr>
          <p:cNvSpPr txBox="1"/>
          <p:nvPr/>
        </p:nvSpPr>
        <p:spPr>
          <a:xfrm>
            <a:off x="8760781" y="1080000"/>
            <a:ext cx="3240000" cy="2520000"/>
          </a:xfrm>
          <a:prstGeom prst="roundRect">
            <a:avLst/>
          </a:prstGeom>
          <a:solidFill>
            <a:srgbClr val="CCCC00"/>
          </a:solidFill>
          <a:ln>
            <a:solidFill>
              <a:schemeClr val="tx1"/>
            </a:solidFill>
          </a:ln>
        </p:spPr>
        <p:txBody>
          <a:bodyPr wrap="square" rtlCol="0" anchor="ctr">
            <a:noAutofit/>
          </a:bodyPr>
          <a:lstStyle/>
          <a:p>
            <a:r>
              <a:rPr lang="en-GB" dirty="0"/>
              <a:t>Complimentary structural database</a:t>
            </a:r>
          </a:p>
          <a:p>
            <a:pPr marL="285750" indent="-285750">
              <a:buFont typeface="Arial" panose="020B0604020202020204" pitchFamily="34" charset="0"/>
              <a:buChar char="•"/>
            </a:pPr>
            <a:r>
              <a:rPr lang="en-GB" dirty="0"/>
              <a:t>Molecular weights</a:t>
            </a:r>
          </a:p>
          <a:p>
            <a:pPr marL="285750" indent="-285750">
              <a:buFont typeface="Arial" panose="020B0604020202020204" pitchFamily="34" charset="0"/>
              <a:buChar char="•"/>
            </a:pPr>
            <a:r>
              <a:rPr lang="en-GB" dirty="0"/>
              <a:t>pKa</a:t>
            </a:r>
          </a:p>
          <a:p>
            <a:pPr marL="285750" indent="-285750">
              <a:buFont typeface="Arial" panose="020B0604020202020204" pitchFamily="34" charset="0"/>
              <a:buChar char="•"/>
            </a:pPr>
            <a:r>
              <a:rPr lang="en-GB" dirty="0"/>
              <a:t>Abbreviations</a:t>
            </a:r>
          </a:p>
          <a:p>
            <a:pPr marL="285750" indent="-285750">
              <a:buFont typeface="Arial" panose="020B0604020202020204" pitchFamily="34" charset="0"/>
              <a:buChar char="•"/>
            </a:pPr>
            <a:r>
              <a:rPr lang="en-GB" dirty="0"/>
              <a:t># appearances</a:t>
            </a:r>
          </a:p>
        </p:txBody>
      </p:sp>
    </p:spTree>
    <p:extLst>
      <p:ext uri="{BB962C8B-B14F-4D97-AF65-F5344CB8AC3E}">
        <p14:creationId xmlns:p14="http://schemas.microsoft.com/office/powerpoint/2010/main" val="34596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0CF6-D256-D540-975C-6443D61366F4}"/>
              </a:ext>
            </a:extLst>
          </p:cNvPr>
          <p:cNvSpPr>
            <a:spLocks noGrp="1"/>
          </p:cNvSpPr>
          <p:nvPr>
            <p:ph type="title" idx="4294967295"/>
          </p:nvPr>
        </p:nvSpPr>
        <p:spPr>
          <a:xfrm>
            <a:off x="360000" y="118800"/>
            <a:ext cx="11520000" cy="1080000"/>
          </a:xfrm>
        </p:spPr>
        <p:txBody>
          <a:bodyPr/>
          <a:lstStyle/>
          <a:p>
            <a:r>
              <a:rPr lang="en-US" b="1" dirty="0">
                <a:solidFill>
                  <a:srgbClr val="C00000"/>
                </a:solidFill>
                <a:latin typeface="Calibri" panose="020F0502020204030204" pitchFamily="34" charset="0"/>
                <a:cs typeface="Calibri" panose="020F0502020204030204" pitchFamily="34" charset="0"/>
              </a:rPr>
              <a:t>Database</a:t>
            </a:r>
          </a:p>
        </p:txBody>
      </p:sp>
      <p:sp>
        <p:nvSpPr>
          <p:cNvPr id="3" name="TextBox 2">
            <a:extLst>
              <a:ext uri="{FF2B5EF4-FFF2-40B4-BE49-F238E27FC236}">
                <a16:creationId xmlns:a16="http://schemas.microsoft.com/office/drawing/2014/main" id="{B51A3D42-10C9-DD8D-6CE0-3B0A9996DE82}"/>
              </a:ext>
            </a:extLst>
          </p:cNvPr>
          <p:cNvSpPr txBox="1"/>
          <p:nvPr/>
        </p:nvSpPr>
        <p:spPr>
          <a:xfrm>
            <a:off x="10774707" y="662781"/>
            <a:ext cx="674748" cy="261610"/>
          </a:xfrm>
          <a:prstGeom prst="rect">
            <a:avLst/>
          </a:prstGeom>
          <a:noFill/>
        </p:spPr>
        <p:txBody>
          <a:bodyPr wrap="square" rtlCol="0">
            <a:spAutoFit/>
          </a:bodyPr>
          <a:lstStyle/>
          <a:p>
            <a:r>
              <a:rPr lang="en-US" sz="1100" b="1" dirty="0">
                <a:solidFill>
                  <a:srgbClr val="FF0000"/>
                </a:solidFill>
              </a:rPr>
              <a:t>QUILL</a:t>
            </a:r>
          </a:p>
        </p:txBody>
      </p:sp>
      <p:sp>
        <p:nvSpPr>
          <p:cNvPr id="5" name="Slide Number Placeholder 4">
            <a:extLst>
              <a:ext uri="{FF2B5EF4-FFF2-40B4-BE49-F238E27FC236}">
                <a16:creationId xmlns:a16="http://schemas.microsoft.com/office/drawing/2014/main" id="{3695F1A4-D1B4-45CA-A9BC-475B736930B3}"/>
              </a:ext>
            </a:extLst>
          </p:cNvPr>
          <p:cNvSpPr>
            <a:spLocks noGrp="1"/>
          </p:cNvSpPr>
          <p:nvPr>
            <p:ph type="sldNum" sz="quarter" idx="12"/>
          </p:nvPr>
        </p:nvSpPr>
        <p:spPr/>
        <p:txBody>
          <a:bodyPr/>
          <a:lstStyle/>
          <a:p>
            <a:fld id="{11062EB2-64A0-3947-BDFA-B9F4497B3101}" type="slidenum">
              <a:rPr lang="en-US" smtClean="0"/>
              <a:t>11</a:t>
            </a:fld>
            <a:endParaRPr lang="en-US"/>
          </a:p>
        </p:txBody>
      </p:sp>
      <p:sp>
        <p:nvSpPr>
          <p:cNvPr id="6" name="Footer Placeholder 5">
            <a:extLst>
              <a:ext uri="{FF2B5EF4-FFF2-40B4-BE49-F238E27FC236}">
                <a16:creationId xmlns:a16="http://schemas.microsoft.com/office/drawing/2014/main" id="{3B93FA84-114D-5B58-79C2-FEFD64FB3575}"/>
              </a:ext>
            </a:extLst>
          </p:cNvPr>
          <p:cNvSpPr>
            <a:spLocks noGrp="1"/>
          </p:cNvSpPr>
          <p:nvPr>
            <p:ph type="ftr" sz="quarter" idx="11"/>
          </p:nvPr>
        </p:nvSpPr>
        <p:spPr/>
        <p:txBody>
          <a:bodyPr/>
          <a:lstStyle/>
          <a:p>
            <a:r>
              <a:rPr lang="en-US"/>
              <a:t>CONFIDENTAL</a:t>
            </a:r>
          </a:p>
        </p:txBody>
      </p:sp>
      <p:sp>
        <p:nvSpPr>
          <p:cNvPr id="10" name="TextBox 9">
            <a:extLst>
              <a:ext uri="{FF2B5EF4-FFF2-40B4-BE49-F238E27FC236}">
                <a16:creationId xmlns:a16="http://schemas.microsoft.com/office/drawing/2014/main" id="{BBCD5F22-9D59-4D29-8BB6-703AAE9D1479}"/>
              </a:ext>
            </a:extLst>
          </p:cNvPr>
          <p:cNvSpPr txBox="1"/>
          <p:nvPr/>
        </p:nvSpPr>
        <p:spPr>
          <a:xfrm>
            <a:off x="180000" y="6570000"/>
            <a:ext cx="11520000" cy="246221"/>
          </a:xfrm>
          <a:prstGeom prst="rect">
            <a:avLst/>
          </a:prstGeom>
          <a:noFill/>
        </p:spPr>
        <p:txBody>
          <a:bodyPr wrap="square" rtlCol="0">
            <a:spAutoFit/>
          </a:bodyPr>
          <a:lstStyle/>
          <a:p>
            <a:r>
              <a:rPr lang="en-GB" sz="1000" b="1" dirty="0"/>
              <a:t>1)</a:t>
            </a:r>
            <a:r>
              <a:rPr lang="en-GB" sz="1000" dirty="0"/>
              <a:t> Wang et al, </a:t>
            </a:r>
            <a:r>
              <a:rPr lang="en-GB" sz="1000" dirty="0" err="1"/>
              <a:t>Angew</a:t>
            </a:r>
            <a:r>
              <a:rPr lang="en-GB" sz="1000" dirty="0"/>
              <a:t>. Chem. Int. Ed. 2010, 49, 5978-5981	 </a:t>
            </a:r>
            <a:r>
              <a:rPr lang="en-GB" sz="1000" b="1" dirty="0"/>
              <a:t>2)</a:t>
            </a:r>
            <a:r>
              <a:rPr lang="en-GB" sz="1000" dirty="0"/>
              <a:t> </a:t>
            </a:r>
            <a:r>
              <a:rPr lang="en-GB" sz="1000" dirty="0" err="1"/>
              <a:t>Latini</a:t>
            </a:r>
            <a:r>
              <a:rPr lang="en-GB" sz="1000" dirty="0"/>
              <a:t> et al, Journal of CO2 Utilization 2022, 55, 101815</a:t>
            </a:r>
          </a:p>
        </p:txBody>
      </p:sp>
      <p:pic>
        <p:nvPicPr>
          <p:cNvPr id="11" name="Picture 10">
            <a:extLst>
              <a:ext uri="{FF2B5EF4-FFF2-40B4-BE49-F238E27FC236}">
                <a16:creationId xmlns:a16="http://schemas.microsoft.com/office/drawing/2014/main" id="{0B1958F0-D891-89B0-E2E7-B8600D63C1EE}"/>
              </a:ext>
            </a:extLst>
          </p:cNvPr>
          <p:cNvPicPr>
            <a:picLocks noChangeAspect="1"/>
          </p:cNvPicPr>
          <p:nvPr/>
        </p:nvPicPr>
        <p:blipFill rotWithShape="1">
          <a:blip r:embed="rId3"/>
          <a:srcRect l="7905" b="18890"/>
          <a:stretch/>
        </p:blipFill>
        <p:spPr>
          <a:xfrm>
            <a:off x="1082978" y="2867864"/>
            <a:ext cx="5140548" cy="2828537"/>
          </a:xfrm>
          <a:prstGeom prst="rect">
            <a:avLst/>
          </a:prstGeom>
          <a:ln>
            <a:solidFill>
              <a:schemeClr val="tx1"/>
            </a:solidFill>
          </a:ln>
        </p:spPr>
      </p:pic>
      <p:pic>
        <p:nvPicPr>
          <p:cNvPr id="13" name="Picture 12">
            <a:extLst>
              <a:ext uri="{FF2B5EF4-FFF2-40B4-BE49-F238E27FC236}">
                <a16:creationId xmlns:a16="http://schemas.microsoft.com/office/drawing/2014/main" id="{2317ABB5-DE3F-04C4-6083-EA75281038FF}"/>
              </a:ext>
            </a:extLst>
          </p:cNvPr>
          <p:cNvPicPr>
            <a:picLocks noChangeAspect="1"/>
          </p:cNvPicPr>
          <p:nvPr/>
        </p:nvPicPr>
        <p:blipFill>
          <a:blip r:embed="rId4"/>
          <a:stretch>
            <a:fillRect/>
          </a:stretch>
        </p:blipFill>
        <p:spPr>
          <a:xfrm>
            <a:off x="7057817" y="3489701"/>
            <a:ext cx="4391638" cy="1457528"/>
          </a:xfrm>
          <a:prstGeom prst="rect">
            <a:avLst/>
          </a:prstGeom>
          <a:ln>
            <a:solidFill>
              <a:schemeClr val="tx1"/>
            </a:solidFill>
          </a:ln>
        </p:spPr>
      </p:pic>
      <p:sp>
        <p:nvSpPr>
          <p:cNvPr id="15" name="TextBox 14">
            <a:extLst>
              <a:ext uri="{FF2B5EF4-FFF2-40B4-BE49-F238E27FC236}">
                <a16:creationId xmlns:a16="http://schemas.microsoft.com/office/drawing/2014/main" id="{B2DF3911-E6D6-68D9-5F6E-B0FC5DE03A78}"/>
              </a:ext>
            </a:extLst>
          </p:cNvPr>
          <p:cNvSpPr txBox="1"/>
          <p:nvPr/>
        </p:nvSpPr>
        <p:spPr>
          <a:xfrm>
            <a:off x="463853" y="1258584"/>
            <a:ext cx="11201400" cy="1328023"/>
          </a:xfrm>
          <a:prstGeom prst="round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GB" dirty="0"/>
              <a:t>Initial insights from the database include the important of the presence of water, small amounts can increase rate of absorption but can have a negative effect on capacity.</a:t>
            </a:r>
          </a:p>
          <a:p>
            <a:pPr marL="285750" indent="-285750">
              <a:buFont typeface="Arial" panose="020B0604020202020204" pitchFamily="34" charset="0"/>
              <a:buChar char="•"/>
            </a:pPr>
            <a:r>
              <a:rPr lang="en-GB" dirty="0"/>
              <a:t>The primary reaction is a carbamate formed with the anion or when water is present there are bicarbonate species present.</a:t>
            </a:r>
          </a:p>
        </p:txBody>
      </p:sp>
      <p:sp>
        <p:nvSpPr>
          <p:cNvPr id="16" name="TextBox 15">
            <a:extLst>
              <a:ext uri="{FF2B5EF4-FFF2-40B4-BE49-F238E27FC236}">
                <a16:creationId xmlns:a16="http://schemas.microsoft.com/office/drawing/2014/main" id="{CACDA2D6-4A17-40DE-368F-855D8EBCFFBD}"/>
              </a:ext>
            </a:extLst>
          </p:cNvPr>
          <p:cNvSpPr txBox="1"/>
          <p:nvPr/>
        </p:nvSpPr>
        <p:spPr>
          <a:xfrm>
            <a:off x="8004584" y="4955015"/>
            <a:ext cx="2498103" cy="276999"/>
          </a:xfrm>
          <a:prstGeom prst="rect">
            <a:avLst/>
          </a:prstGeom>
          <a:noFill/>
        </p:spPr>
        <p:txBody>
          <a:bodyPr wrap="square" rtlCol="0">
            <a:spAutoFit/>
          </a:bodyPr>
          <a:lstStyle/>
          <a:p>
            <a:pPr algn="ctr"/>
            <a:r>
              <a:rPr lang="en-GB" sz="1200" dirty="0"/>
              <a:t>Copied</a:t>
            </a:r>
            <a:r>
              <a:rPr lang="en-GB" sz="1200" baseline="30000" dirty="0"/>
              <a:t>2</a:t>
            </a:r>
          </a:p>
        </p:txBody>
      </p:sp>
      <p:sp>
        <p:nvSpPr>
          <p:cNvPr id="17" name="TextBox 16">
            <a:extLst>
              <a:ext uri="{FF2B5EF4-FFF2-40B4-BE49-F238E27FC236}">
                <a16:creationId xmlns:a16="http://schemas.microsoft.com/office/drawing/2014/main" id="{9BCCBCAD-FF50-B93B-024C-0357A2E40DF8}"/>
              </a:ext>
            </a:extLst>
          </p:cNvPr>
          <p:cNvSpPr txBox="1"/>
          <p:nvPr/>
        </p:nvSpPr>
        <p:spPr>
          <a:xfrm>
            <a:off x="2404201" y="5725385"/>
            <a:ext cx="2498103" cy="276999"/>
          </a:xfrm>
          <a:prstGeom prst="rect">
            <a:avLst/>
          </a:prstGeom>
          <a:noFill/>
        </p:spPr>
        <p:txBody>
          <a:bodyPr wrap="square" rtlCol="0">
            <a:spAutoFit/>
          </a:bodyPr>
          <a:lstStyle/>
          <a:p>
            <a:pPr algn="ctr"/>
            <a:r>
              <a:rPr lang="en-GB" sz="1200" dirty="0"/>
              <a:t>Copied</a:t>
            </a:r>
            <a:r>
              <a:rPr lang="en-GB" sz="1200" baseline="30000" dirty="0"/>
              <a:t>1</a:t>
            </a:r>
          </a:p>
        </p:txBody>
      </p:sp>
    </p:spTree>
    <p:extLst>
      <p:ext uri="{BB962C8B-B14F-4D97-AF65-F5344CB8AC3E}">
        <p14:creationId xmlns:p14="http://schemas.microsoft.com/office/powerpoint/2010/main" val="107872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0CF6-D256-D540-975C-6443D61366F4}"/>
              </a:ext>
            </a:extLst>
          </p:cNvPr>
          <p:cNvSpPr>
            <a:spLocks noGrp="1"/>
          </p:cNvSpPr>
          <p:nvPr>
            <p:ph type="title" idx="4294967295"/>
          </p:nvPr>
        </p:nvSpPr>
        <p:spPr>
          <a:xfrm>
            <a:off x="360000" y="118800"/>
            <a:ext cx="11520000" cy="1080000"/>
          </a:xfrm>
        </p:spPr>
        <p:txBody>
          <a:bodyPr/>
          <a:lstStyle/>
          <a:p>
            <a:r>
              <a:rPr lang="en-US" b="1" dirty="0">
                <a:solidFill>
                  <a:srgbClr val="C00000"/>
                </a:solidFill>
                <a:latin typeface="Calibri" panose="020F0502020204030204" pitchFamily="34" charset="0"/>
                <a:cs typeface="Calibri" panose="020F0502020204030204" pitchFamily="34" charset="0"/>
              </a:rPr>
              <a:t>Future Work</a:t>
            </a:r>
          </a:p>
        </p:txBody>
      </p:sp>
      <p:sp>
        <p:nvSpPr>
          <p:cNvPr id="3" name="TextBox 2">
            <a:extLst>
              <a:ext uri="{FF2B5EF4-FFF2-40B4-BE49-F238E27FC236}">
                <a16:creationId xmlns:a16="http://schemas.microsoft.com/office/drawing/2014/main" id="{B51A3D42-10C9-DD8D-6CE0-3B0A9996DE82}"/>
              </a:ext>
            </a:extLst>
          </p:cNvPr>
          <p:cNvSpPr txBox="1"/>
          <p:nvPr/>
        </p:nvSpPr>
        <p:spPr>
          <a:xfrm>
            <a:off x="10774707" y="662781"/>
            <a:ext cx="674748" cy="261610"/>
          </a:xfrm>
          <a:prstGeom prst="rect">
            <a:avLst/>
          </a:prstGeom>
          <a:noFill/>
        </p:spPr>
        <p:txBody>
          <a:bodyPr wrap="square" rtlCol="0">
            <a:spAutoFit/>
          </a:bodyPr>
          <a:lstStyle/>
          <a:p>
            <a:r>
              <a:rPr lang="en-US" sz="1100" b="1" dirty="0">
                <a:solidFill>
                  <a:srgbClr val="FF0000"/>
                </a:solidFill>
              </a:rPr>
              <a:t>QUILL</a:t>
            </a:r>
          </a:p>
        </p:txBody>
      </p:sp>
      <p:sp>
        <p:nvSpPr>
          <p:cNvPr id="5" name="Slide Number Placeholder 4">
            <a:extLst>
              <a:ext uri="{FF2B5EF4-FFF2-40B4-BE49-F238E27FC236}">
                <a16:creationId xmlns:a16="http://schemas.microsoft.com/office/drawing/2014/main" id="{3695F1A4-D1B4-45CA-A9BC-475B736930B3}"/>
              </a:ext>
            </a:extLst>
          </p:cNvPr>
          <p:cNvSpPr>
            <a:spLocks noGrp="1"/>
          </p:cNvSpPr>
          <p:nvPr>
            <p:ph type="sldNum" sz="quarter" idx="12"/>
          </p:nvPr>
        </p:nvSpPr>
        <p:spPr/>
        <p:txBody>
          <a:bodyPr/>
          <a:lstStyle/>
          <a:p>
            <a:fld id="{11062EB2-64A0-3947-BDFA-B9F4497B3101}" type="slidenum">
              <a:rPr lang="en-US" smtClean="0"/>
              <a:t>12</a:t>
            </a:fld>
            <a:endParaRPr lang="en-US" dirty="0"/>
          </a:p>
        </p:txBody>
      </p:sp>
      <p:sp>
        <p:nvSpPr>
          <p:cNvPr id="6" name="Footer Placeholder 5">
            <a:extLst>
              <a:ext uri="{FF2B5EF4-FFF2-40B4-BE49-F238E27FC236}">
                <a16:creationId xmlns:a16="http://schemas.microsoft.com/office/drawing/2014/main" id="{3B93FA84-114D-5B58-79C2-FEFD64FB3575}"/>
              </a:ext>
            </a:extLst>
          </p:cNvPr>
          <p:cNvSpPr>
            <a:spLocks noGrp="1"/>
          </p:cNvSpPr>
          <p:nvPr>
            <p:ph type="ftr" sz="quarter" idx="11"/>
          </p:nvPr>
        </p:nvSpPr>
        <p:spPr/>
        <p:txBody>
          <a:bodyPr/>
          <a:lstStyle/>
          <a:p>
            <a:r>
              <a:rPr lang="en-US"/>
              <a:t>CONFIDENTAL</a:t>
            </a:r>
          </a:p>
        </p:txBody>
      </p:sp>
      <p:sp>
        <p:nvSpPr>
          <p:cNvPr id="10" name="TextBox 9">
            <a:extLst>
              <a:ext uri="{FF2B5EF4-FFF2-40B4-BE49-F238E27FC236}">
                <a16:creationId xmlns:a16="http://schemas.microsoft.com/office/drawing/2014/main" id="{BBCD5F22-9D59-4D29-8BB6-703AAE9D1479}"/>
              </a:ext>
            </a:extLst>
          </p:cNvPr>
          <p:cNvSpPr txBox="1"/>
          <p:nvPr/>
        </p:nvSpPr>
        <p:spPr>
          <a:xfrm>
            <a:off x="180000" y="6570000"/>
            <a:ext cx="11520000" cy="252000"/>
          </a:xfrm>
          <a:prstGeom prst="rect">
            <a:avLst/>
          </a:prstGeom>
          <a:noFill/>
        </p:spPr>
        <p:txBody>
          <a:bodyPr wrap="square" rtlCol="0">
            <a:spAutoFit/>
          </a:bodyPr>
          <a:lstStyle/>
          <a:p>
            <a:r>
              <a:rPr lang="en-GB" sz="1000" dirty="0"/>
              <a:t>Journal of Molecular Structure 1299 </a:t>
            </a:r>
            <a:r>
              <a:rPr lang="en-GB" sz="1000" b="1" dirty="0"/>
              <a:t>(2024) </a:t>
            </a:r>
            <a:r>
              <a:rPr lang="en-GB" sz="1000" dirty="0"/>
              <a:t>137133,		ACS Sustainable Chem. Eng. 2017, </a:t>
            </a:r>
            <a:r>
              <a:rPr lang="en-GB" sz="1000" b="1" dirty="0"/>
              <a:t>5</a:t>
            </a:r>
            <a:r>
              <a:rPr lang="en-GB" sz="1000" dirty="0"/>
              <a:t>, 8192−8198</a:t>
            </a:r>
            <a:endParaRPr lang="de-DE" sz="1000" i="1" dirty="0">
              <a:effectLst/>
              <a:highlight>
                <a:srgbClr val="FFFF00"/>
              </a:highlight>
              <a:ea typeface="Times New Roman" panose="02020603050405020304" pitchFamily="18" charset="0"/>
              <a:cs typeface="Times New Roman" panose="02020603050405020304" pitchFamily="18" charset="0"/>
            </a:endParaRPr>
          </a:p>
        </p:txBody>
      </p:sp>
      <p:graphicFrame>
        <p:nvGraphicFramePr>
          <p:cNvPr id="41" name="Table 40">
            <a:extLst>
              <a:ext uri="{FF2B5EF4-FFF2-40B4-BE49-F238E27FC236}">
                <a16:creationId xmlns:a16="http://schemas.microsoft.com/office/drawing/2014/main" id="{A0124555-F2B8-835C-494F-FC20C52712BA}"/>
              </a:ext>
            </a:extLst>
          </p:cNvPr>
          <p:cNvGraphicFramePr>
            <a:graphicFrameLocks noGrp="1"/>
          </p:cNvGraphicFramePr>
          <p:nvPr>
            <p:extLst>
              <p:ext uri="{D42A27DB-BD31-4B8C-83A1-F6EECF244321}">
                <p14:modId xmlns:p14="http://schemas.microsoft.com/office/powerpoint/2010/main" val="3522849474"/>
              </p:ext>
            </p:extLst>
          </p:nvPr>
        </p:nvGraphicFramePr>
        <p:xfrm>
          <a:off x="5552388" y="1138042"/>
          <a:ext cx="6246484" cy="5189416"/>
        </p:xfrm>
        <a:graphic>
          <a:graphicData uri="http://schemas.openxmlformats.org/drawingml/2006/table">
            <a:tbl>
              <a:tblPr firstRow="1" bandRow="1">
                <a:tableStyleId>{5C22544A-7EE6-4342-B048-85BDC9FD1C3A}</a:tableStyleId>
              </a:tblPr>
              <a:tblGrid>
                <a:gridCol w="3643243">
                  <a:extLst>
                    <a:ext uri="{9D8B030D-6E8A-4147-A177-3AD203B41FA5}">
                      <a16:colId xmlns:a16="http://schemas.microsoft.com/office/drawing/2014/main" val="3702645185"/>
                    </a:ext>
                  </a:extLst>
                </a:gridCol>
                <a:gridCol w="2603241">
                  <a:extLst>
                    <a:ext uri="{9D8B030D-6E8A-4147-A177-3AD203B41FA5}">
                      <a16:colId xmlns:a16="http://schemas.microsoft.com/office/drawing/2014/main" val="3983730905"/>
                    </a:ext>
                  </a:extLst>
                </a:gridCol>
              </a:tblGrid>
              <a:tr h="708378">
                <a:tc>
                  <a:txBody>
                    <a:bodyPr/>
                    <a:lstStyle/>
                    <a:p>
                      <a:pPr algn="ctr"/>
                      <a:r>
                        <a:rPr lang="en-GB" dirty="0"/>
                        <a:t>Potential Cations</a:t>
                      </a:r>
                    </a:p>
                  </a:txBody>
                  <a:tcPr anchor="ctr">
                    <a:lnB w="12700" cap="flat" cmpd="sng" algn="ctr">
                      <a:solidFill>
                        <a:schemeClr val="tx1"/>
                      </a:solidFill>
                      <a:prstDash val="solid"/>
                      <a:round/>
                      <a:headEnd type="none" w="med" len="med"/>
                      <a:tailEnd type="none" w="med" len="med"/>
                    </a:lnB>
                  </a:tcPr>
                </a:tc>
                <a:tc>
                  <a:txBody>
                    <a:bodyPr/>
                    <a:lstStyle/>
                    <a:p>
                      <a:pPr algn="ctr"/>
                      <a:r>
                        <a:rPr lang="en-GB" dirty="0"/>
                        <a:t>Potential Anions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6376201"/>
                  </a:ext>
                </a:extLst>
              </a:tr>
              <a:tr h="2240519">
                <a:tc>
                  <a:txBody>
                    <a:bodyPr/>
                    <a:lstStyle/>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3090547"/>
                  </a:ext>
                </a:extLst>
              </a:tr>
              <a:tr h="2240519">
                <a:tc>
                  <a:txBody>
                    <a:bodyPr/>
                    <a:lstStyle/>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819054"/>
                  </a:ext>
                </a:extLst>
              </a:tr>
            </a:tbl>
          </a:graphicData>
        </a:graphic>
      </p:graphicFrame>
      <p:grpSp>
        <p:nvGrpSpPr>
          <p:cNvPr id="58" name="Group 57">
            <a:extLst>
              <a:ext uri="{FF2B5EF4-FFF2-40B4-BE49-F238E27FC236}">
                <a16:creationId xmlns:a16="http://schemas.microsoft.com/office/drawing/2014/main" id="{7DBBC552-EDE7-A58D-2FB9-76886CAFFB54}"/>
              </a:ext>
            </a:extLst>
          </p:cNvPr>
          <p:cNvGrpSpPr/>
          <p:nvPr/>
        </p:nvGrpSpPr>
        <p:grpSpPr>
          <a:xfrm>
            <a:off x="5390418" y="2055015"/>
            <a:ext cx="4067943" cy="1956306"/>
            <a:chOff x="4358044" y="2435212"/>
            <a:chExt cx="4067943" cy="1956306"/>
          </a:xfrm>
        </p:grpSpPr>
        <p:pic>
          <p:nvPicPr>
            <p:cNvPr id="47" name="Picture 46" descr="A black background with white lines and letters&#10;&#10;Description automatically generated">
              <a:extLst>
                <a:ext uri="{FF2B5EF4-FFF2-40B4-BE49-F238E27FC236}">
                  <a16:creationId xmlns:a16="http://schemas.microsoft.com/office/drawing/2014/main" id="{F5EB594C-35F8-7C02-9363-730B230D03F3}"/>
                </a:ext>
              </a:extLst>
            </p:cNvPr>
            <p:cNvPicPr>
              <a:picLocks noChangeAspect="1"/>
            </p:cNvPicPr>
            <p:nvPr/>
          </p:nvPicPr>
          <p:blipFill rotWithShape="1">
            <a:blip r:embed="rId3"/>
            <a:srcRect r="50681" b="69841"/>
            <a:stretch/>
          </p:blipFill>
          <p:spPr>
            <a:xfrm>
              <a:off x="5721884" y="2435212"/>
              <a:ext cx="1340263" cy="1189119"/>
            </a:xfrm>
            <a:prstGeom prst="rect">
              <a:avLst/>
            </a:prstGeom>
          </p:spPr>
        </p:pic>
        <p:sp>
          <p:nvSpPr>
            <p:cNvPr id="52" name="TextBox 51">
              <a:extLst>
                <a:ext uri="{FF2B5EF4-FFF2-40B4-BE49-F238E27FC236}">
                  <a16:creationId xmlns:a16="http://schemas.microsoft.com/office/drawing/2014/main" id="{EB53F1DE-4164-21C8-7C25-D149C361E687}"/>
                </a:ext>
              </a:extLst>
            </p:cNvPr>
            <p:cNvSpPr txBox="1"/>
            <p:nvPr/>
          </p:nvSpPr>
          <p:spPr>
            <a:xfrm>
              <a:off x="4358044" y="3745187"/>
              <a:ext cx="4067943" cy="646331"/>
            </a:xfrm>
            <a:prstGeom prst="rect">
              <a:avLst/>
            </a:prstGeom>
            <a:noFill/>
          </p:spPr>
          <p:txBody>
            <a:bodyPr wrap="square" rtlCol="0">
              <a:spAutoFit/>
            </a:bodyPr>
            <a:lstStyle/>
            <a:p>
              <a:pPr algn="ctr"/>
              <a:r>
                <a:rPr lang="en-GB" dirty="0"/>
                <a:t>1,8-Diazabicyclo[5.4.0]undec-7-ene </a:t>
              </a:r>
              <a:r>
                <a:rPr lang="en-GB" b="1" dirty="0"/>
                <a:t>(DBU)</a:t>
              </a:r>
            </a:p>
          </p:txBody>
        </p:sp>
      </p:grpSp>
      <p:grpSp>
        <p:nvGrpSpPr>
          <p:cNvPr id="57" name="Group 56">
            <a:extLst>
              <a:ext uri="{FF2B5EF4-FFF2-40B4-BE49-F238E27FC236}">
                <a16:creationId xmlns:a16="http://schemas.microsoft.com/office/drawing/2014/main" id="{4E29F591-FC9F-7408-55F9-FE886493AD44}"/>
              </a:ext>
            </a:extLst>
          </p:cNvPr>
          <p:cNvGrpSpPr/>
          <p:nvPr/>
        </p:nvGrpSpPr>
        <p:grpSpPr>
          <a:xfrm>
            <a:off x="9704038" y="1975919"/>
            <a:ext cx="1506223" cy="2035402"/>
            <a:chOff x="9348723" y="2078503"/>
            <a:chExt cx="1506223" cy="2035402"/>
          </a:xfrm>
        </p:grpSpPr>
        <p:pic>
          <p:nvPicPr>
            <p:cNvPr id="49" name="Picture 48" descr="A black background with white lines and letters&#10;&#10;Description automatically generated">
              <a:extLst>
                <a:ext uri="{FF2B5EF4-FFF2-40B4-BE49-F238E27FC236}">
                  <a16:creationId xmlns:a16="http://schemas.microsoft.com/office/drawing/2014/main" id="{8AFA2F11-56B2-AB11-17CC-400A1E482D45}"/>
                </a:ext>
              </a:extLst>
            </p:cNvPr>
            <p:cNvPicPr>
              <a:picLocks noChangeAspect="1"/>
            </p:cNvPicPr>
            <p:nvPr/>
          </p:nvPicPr>
          <p:blipFill rotWithShape="1">
            <a:blip r:embed="rId3"/>
            <a:srcRect l="47477" t="33363" r="-2903" b="33391"/>
            <a:stretch/>
          </p:blipFill>
          <p:spPr>
            <a:xfrm>
              <a:off x="9348723" y="2078503"/>
              <a:ext cx="1506223" cy="1310814"/>
            </a:xfrm>
            <a:prstGeom prst="rect">
              <a:avLst/>
            </a:prstGeom>
          </p:spPr>
        </p:pic>
        <p:sp>
          <p:nvSpPr>
            <p:cNvPr id="53" name="TextBox 52">
              <a:extLst>
                <a:ext uri="{FF2B5EF4-FFF2-40B4-BE49-F238E27FC236}">
                  <a16:creationId xmlns:a16="http://schemas.microsoft.com/office/drawing/2014/main" id="{D75519DB-E5A4-25F9-6253-33CBB206731D}"/>
                </a:ext>
              </a:extLst>
            </p:cNvPr>
            <p:cNvSpPr txBox="1"/>
            <p:nvPr/>
          </p:nvSpPr>
          <p:spPr>
            <a:xfrm>
              <a:off x="9393077" y="3467574"/>
              <a:ext cx="1434290" cy="646331"/>
            </a:xfrm>
            <a:prstGeom prst="rect">
              <a:avLst/>
            </a:prstGeom>
            <a:noFill/>
          </p:spPr>
          <p:txBody>
            <a:bodyPr wrap="square" rtlCol="0">
              <a:spAutoFit/>
            </a:bodyPr>
            <a:lstStyle/>
            <a:p>
              <a:pPr algn="ctr"/>
              <a:r>
                <a:rPr lang="en-US" sz="1800" kern="1200" dirty="0">
                  <a:solidFill>
                    <a:schemeClr val="dk1"/>
                  </a:solidFill>
                  <a:effectLst/>
                  <a:latin typeface="+mn-lt"/>
                  <a:ea typeface="+mn-ea"/>
                  <a:cs typeface="+mn-cs"/>
                </a:rPr>
                <a:t>Phthalimide</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Phth</a:t>
              </a:r>
              <a:r>
                <a:rPr lang="en-US" sz="1800" b="1" kern="1200" dirty="0">
                  <a:solidFill>
                    <a:schemeClr val="dk1"/>
                  </a:solidFill>
                  <a:effectLst/>
                  <a:latin typeface="+mn-lt"/>
                  <a:ea typeface="+mn-ea"/>
                  <a:cs typeface="+mn-cs"/>
                </a:rPr>
                <a:t>)</a:t>
              </a:r>
              <a:endParaRPr lang="en-GB" b="1" dirty="0"/>
            </a:p>
          </p:txBody>
        </p:sp>
      </p:grpSp>
      <p:grpSp>
        <p:nvGrpSpPr>
          <p:cNvPr id="56" name="Group 55">
            <a:extLst>
              <a:ext uri="{FF2B5EF4-FFF2-40B4-BE49-F238E27FC236}">
                <a16:creationId xmlns:a16="http://schemas.microsoft.com/office/drawing/2014/main" id="{0DCFA056-55A5-0E69-6BC1-96A5F3B6B064}"/>
              </a:ext>
            </a:extLst>
          </p:cNvPr>
          <p:cNvGrpSpPr/>
          <p:nvPr/>
        </p:nvGrpSpPr>
        <p:grpSpPr>
          <a:xfrm>
            <a:off x="9748392" y="4367064"/>
            <a:ext cx="1598827" cy="1742955"/>
            <a:chOff x="9011343" y="4401777"/>
            <a:chExt cx="1598827" cy="1742955"/>
          </a:xfrm>
        </p:grpSpPr>
        <p:pic>
          <p:nvPicPr>
            <p:cNvPr id="51" name="Picture 50" descr="A black background with white lines and letters&#10;&#10;Description automatically generated">
              <a:extLst>
                <a:ext uri="{FF2B5EF4-FFF2-40B4-BE49-F238E27FC236}">
                  <a16:creationId xmlns:a16="http://schemas.microsoft.com/office/drawing/2014/main" id="{35BD090F-042E-FA5A-6C2B-4F2B3490F840}"/>
                </a:ext>
              </a:extLst>
            </p:cNvPr>
            <p:cNvPicPr>
              <a:picLocks noChangeAspect="1"/>
            </p:cNvPicPr>
            <p:nvPr/>
          </p:nvPicPr>
          <p:blipFill rotWithShape="1">
            <a:blip r:embed="rId3"/>
            <a:srcRect l="51694" t="20" r="-1430" b="69821"/>
            <a:stretch/>
          </p:blipFill>
          <p:spPr>
            <a:xfrm>
              <a:off x="9134937" y="4401777"/>
              <a:ext cx="1351639" cy="1189119"/>
            </a:xfrm>
            <a:prstGeom prst="rect">
              <a:avLst/>
            </a:prstGeom>
          </p:spPr>
        </p:pic>
        <p:sp>
          <p:nvSpPr>
            <p:cNvPr id="54" name="TextBox 53">
              <a:extLst>
                <a:ext uri="{FF2B5EF4-FFF2-40B4-BE49-F238E27FC236}">
                  <a16:creationId xmlns:a16="http://schemas.microsoft.com/office/drawing/2014/main" id="{A0D21AA4-ED75-C707-27DC-248D7254756A}"/>
                </a:ext>
              </a:extLst>
            </p:cNvPr>
            <p:cNvSpPr txBox="1"/>
            <p:nvPr/>
          </p:nvSpPr>
          <p:spPr>
            <a:xfrm>
              <a:off x="9011343" y="5498401"/>
              <a:ext cx="1598827" cy="646331"/>
            </a:xfrm>
            <a:prstGeom prst="rect">
              <a:avLst/>
            </a:prstGeom>
            <a:noFill/>
          </p:spPr>
          <p:txBody>
            <a:bodyPr wrap="square" rtlCol="0">
              <a:spAutoFit/>
            </a:bodyPr>
            <a:lstStyle/>
            <a:p>
              <a:pPr algn="ctr"/>
              <a:r>
                <a:rPr lang="en-GB" dirty="0"/>
                <a:t>Diformylamide </a:t>
              </a:r>
              <a:r>
                <a:rPr lang="en-GB" b="1" dirty="0"/>
                <a:t>(DFA)</a:t>
              </a:r>
            </a:p>
          </p:txBody>
        </p:sp>
      </p:grpSp>
      <p:grpSp>
        <p:nvGrpSpPr>
          <p:cNvPr id="59" name="Group 58">
            <a:extLst>
              <a:ext uri="{FF2B5EF4-FFF2-40B4-BE49-F238E27FC236}">
                <a16:creationId xmlns:a16="http://schemas.microsoft.com/office/drawing/2014/main" id="{681A31D4-B760-9B70-06C6-8794779FC07D}"/>
              </a:ext>
            </a:extLst>
          </p:cNvPr>
          <p:cNvGrpSpPr/>
          <p:nvPr/>
        </p:nvGrpSpPr>
        <p:grpSpPr>
          <a:xfrm>
            <a:off x="5708589" y="4284653"/>
            <a:ext cx="3431599" cy="1917861"/>
            <a:chOff x="4694548" y="4221319"/>
            <a:chExt cx="3431599" cy="1917861"/>
          </a:xfrm>
        </p:grpSpPr>
        <p:pic>
          <p:nvPicPr>
            <p:cNvPr id="50" name="Picture 49" descr="A black background with white lines and letters&#10;&#10;Description automatically generated">
              <a:extLst>
                <a:ext uri="{FF2B5EF4-FFF2-40B4-BE49-F238E27FC236}">
                  <a16:creationId xmlns:a16="http://schemas.microsoft.com/office/drawing/2014/main" id="{BBF2A9E2-15D1-9893-2999-46AD3A6221D7}"/>
                </a:ext>
              </a:extLst>
            </p:cNvPr>
            <p:cNvPicPr>
              <a:picLocks noChangeAspect="1"/>
            </p:cNvPicPr>
            <p:nvPr/>
          </p:nvPicPr>
          <p:blipFill rotWithShape="1">
            <a:blip r:embed="rId3"/>
            <a:srcRect l="3786" t="68199" r="51021" b="1642"/>
            <a:stretch/>
          </p:blipFill>
          <p:spPr>
            <a:xfrm>
              <a:off x="5796270" y="4221319"/>
              <a:ext cx="1228154" cy="1189119"/>
            </a:xfrm>
            <a:prstGeom prst="rect">
              <a:avLst/>
            </a:prstGeom>
          </p:spPr>
        </p:pic>
        <p:sp>
          <p:nvSpPr>
            <p:cNvPr id="55" name="TextBox 54">
              <a:extLst>
                <a:ext uri="{FF2B5EF4-FFF2-40B4-BE49-F238E27FC236}">
                  <a16:creationId xmlns:a16="http://schemas.microsoft.com/office/drawing/2014/main" id="{E6BF3D43-F5B9-8923-71AC-4BAE0E027481}"/>
                </a:ext>
              </a:extLst>
            </p:cNvPr>
            <p:cNvSpPr txBox="1"/>
            <p:nvPr/>
          </p:nvSpPr>
          <p:spPr>
            <a:xfrm>
              <a:off x="4694548" y="5492849"/>
              <a:ext cx="3431599" cy="646331"/>
            </a:xfrm>
            <a:prstGeom prst="rect">
              <a:avLst/>
            </a:prstGeom>
            <a:noFill/>
          </p:spPr>
          <p:txBody>
            <a:bodyPr wrap="square" rtlCol="0">
              <a:spAutoFit/>
            </a:bodyPr>
            <a:lstStyle/>
            <a:p>
              <a:pPr algn="ctr"/>
              <a:r>
                <a:rPr lang="en-GB" dirty="0"/>
                <a:t>1,5-Diazabicyclo[4,3,0]non-5-ene </a:t>
              </a:r>
              <a:r>
                <a:rPr lang="en-GB" b="1" dirty="0"/>
                <a:t>(DBN)</a:t>
              </a:r>
            </a:p>
          </p:txBody>
        </p:sp>
      </p:grpSp>
      <p:sp>
        <p:nvSpPr>
          <p:cNvPr id="66" name="Rectangle: Top Corners Rounded 65">
            <a:extLst>
              <a:ext uri="{FF2B5EF4-FFF2-40B4-BE49-F238E27FC236}">
                <a16:creationId xmlns:a16="http://schemas.microsoft.com/office/drawing/2014/main" id="{FB56A0CE-A421-3AFF-FDBD-46982416C0D3}"/>
              </a:ext>
            </a:extLst>
          </p:cNvPr>
          <p:cNvSpPr/>
          <p:nvPr/>
        </p:nvSpPr>
        <p:spPr>
          <a:xfrm>
            <a:off x="459544" y="2437233"/>
            <a:ext cx="4548184" cy="1365950"/>
          </a:xfrm>
          <a:prstGeom prst="round2SameRect">
            <a:avLst/>
          </a:prstGeom>
          <a:solidFill>
            <a:srgbClr val="548235"/>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Continue with CO</a:t>
            </a:r>
            <a:r>
              <a:rPr lang="en-GB" baseline="-25000" dirty="0"/>
              <a:t>2</a:t>
            </a:r>
            <a:r>
              <a:rPr lang="en-GB" dirty="0"/>
              <a:t> uptake testing varying;</a:t>
            </a:r>
          </a:p>
          <a:p>
            <a:pPr algn="ctr"/>
            <a:r>
              <a:rPr lang="en-GB" dirty="0"/>
              <a:t>-Temperature	-Water content</a:t>
            </a:r>
          </a:p>
          <a:p>
            <a:pPr algn="ctr"/>
            <a:r>
              <a:rPr lang="en-GB" dirty="0"/>
              <a:t>-Test CO</a:t>
            </a:r>
            <a:r>
              <a:rPr lang="en-GB" baseline="-25000" dirty="0"/>
              <a:t>2</a:t>
            </a:r>
            <a:r>
              <a:rPr lang="en-GB" dirty="0"/>
              <a:t>/N</a:t>
            </a:r>
            <a:r>
              <a:rPr lang="en-GB" baseline="-25000" dirty="0"/>
              <a:t>2</a:t>
            </a:r>
            <a:r>
              <a:rPr lang="en-GB" dirty="0"/>
              <a:t> mixtures</a:t>
            </a:r>
          </a:p>
        </p:txBody>
      </p:sp>
      <p:sp>
        <p:nvSpPr>
          <p:cNvPr id="67" name="Flowchart: Process 66">
            <a:extLst>
              <a:ext uri="{FF2B5EF4-FFF2-40B4-BE49-F238E27FC236}">
                <a16:creationId xmlns:a16="http://schemas.microsoft.com/office/drawing/2014/main" id="{FE457A43-D1FD-7EE3-B894-B294D0679AED}"/>
              </a:ext>
            </a:extLst>
          </p:cNvPr>
          <p:cNvSpPr/>
          <p:nvPr/>
        </p:nvSpPr>
        <p:spPr>
          <a:xfrm>
            <a:off x="459543" y="3800633"/>
            <a:ext cx="4548183" cy="697913"/>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Continue with the adding papers to the database</a:t>
            </a:r>
          </a:p>
        </p:txBody>
      </p:sp>
      <p:sp>
        <p:nvSpPr>
          <p:cNvPr id="70" name="Rectangle: Top Corners Rounded 69">
            <a:extLst>
              <a:ext uri="{FF2B5EF4-FFF2-40B4-BE49-F238E27FC236}">
                <a16:creationId xmlns:a16="http://schemas.microsoft.com/office/drawing/2014/main" id="{E606A931-A512-6E1F-BCC5-262B50E1F6FD}"/>
              </a:ext>
            </a:extLst>
          </p:cNvPr>
          <p:cNvSpPr/>
          <p:nvPr/>
        </p:nvSpPr>
        <p:spPr>
          <a:xfrm>
            <a:off x="459547" y="4498546"/>
            <a:ext cx="4548184" cy="828357"/>
          </a:xfrm>
          <a:prstGeom prst="round2SameRect">
            <a:avLst>
              <a:gd name="adj1" fmla="val 0"/>
              <a:gd name="adj2" fmla="val 17253"/>
            </a:avLst>
          </a:prstGeom>
          <a:solidFill>
            <a:srgbClr val="C8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rPr>
              <a:t>Investigate new </a:t>
            </a:r>
            <a:r>
              <a:rPr lang="en-GB" dirty="0" err="1">
                <a:solidFill>
                  <a:schemeClr val="bg1"/>
                </a:solidFill>
              </a:rPr>
              <a:t>superbasic</a:t>
            </a:r>
            <a:r>
              <a:rPr lang="en-GB" dirty="0">
                <a:solidFill>
                  <a:schemeClr val="bg1"/>
                </a:solidFill>
              </a:rPr>
              <a:t> ILs</a:t>
            </a:r>
            <a:endParaRPr lang="en-GB" baseline="30000" dirty="0">
              <a:solidFill>
                <a:schemeClr val="bg1"/>
              </a:solidFill>
            </a:endParaRPr>
          </a:p>
        </p:txBody>
      </p:sp>
    </p:spTree>
    <p:extLst>
      <p:ext uri="{BB962C8B-B14F-4D97-AF65-F5344CB8AC3E}">
        <p14:creationId xmlns:p14="http://schemas.microsoft.com/office/powerpoint/2010/main" val="403409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A6C3-67F1-6043-B95B-A8784FBA1074}"/>
              </a:ext>
            </a:extLst>
          </p:cNvPr>
          <p:cNvSpPr txBox="1">
            <a:spLocks/>
          </p:cNvSpPr>
          <p:nvPr/>
        </p:nvSpPr>
        <p:spPr>
          <a:xfrm>
            <a:off x="360000" y="118800"/>
            <a:ext cx="11520000" cy="108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Acknowledgements</a:t>
            </a:r>
          </a:p>
        </p:txBody>
      </p:sp>
      <p:sp>
        <p:nvSpPr>
          <p:cNvPr id="3" name="TextBox 2">
            <a:extLst>
              <a:ext uri="{FF2B5EF4-FFF2-40B4-BE49-F238E27FC236}">
                <a16:creationId xmlns:a16="http://schemas.microsoft.com/office/drawing/2014/main" id="{9A48A655-9733-8BEF-8B0B-BF59933F4A92}"/>
              </a:ext>
            </a:extLst>
          </p:cNvPr>
          <p:cNvSpPr txBox="1"/>
          <p:nvPr/>
        </p:nvSpPr>
        <p:spPr>
          <a:xfrm>
            <a:off x="10774707" y="662781"/>
            <a:ext cx="674748" cy="261610"/>
          </a:xfrm>
          <a:prstGeom prst="rect">
            <a:avLst/>
          </a:prstGeom>
          <a:noFill/>
        </p:spPr>
        <p:txBody>
          <a:bodyPr wrap="square" rtlCol="0">
            <a:spAutoFit/>
          </a:bodyPr>
          <a:lstStyle/>
          <a:p>
            <a:r>
              <a:rPr lang="en-US" sz="1100" b="1" dirty="0">
                <a:solidFill>
                  <a:schemeClr val="bg1"/>
                </a:solidFill>
              </a:rPr>
              <a:t>QUILL</a:t>
            </a:r>
          </a:p>
        </p:txBody>
      </p:sp>
      <p:sp>
        <p:nvSpPr>
          <p:cNvPr id="4" name="Slide Number Placeholder 3">
            <a:extLst>
              <a:ext uri="{FF2B5EF4-FFF2-40B4-BE49-F238E27FC236}">
                <a16:creationId xmlns:a16="http://schemas.microsoft.com/office/drawing/2014/main" id="{6C29EFEE-A3C1-6E54-408E-067E129837A7}"/>
              </a:ext>
            </a:extLst>
          </p:cNvPr>
          <p:cNvSpPr>
            <a:spLocks noGrp="1"/>
          </p:cNvSpPr>
          <p:nvPr>
            <p:ph type="sldNum" sz="quarter" idx="12"/>
          </p:nvPr>
        </p:nvSpPr>
        <p:spPr>
          <a:xfrm>
            <a:off x="11534400" y="6328800"/>
            <a:ext cx="468000" cy="365125"/>
          </a:xfrm>
        </p:spPr>
        <p:txBody>
          <a:bodyPr/>
          <a:lstStyle/>
          <a:p>
            <a:fld id="{11062EB2-64A0-3947-BDFA-B9F4497B3101}" type="slidenum">
              <a:rPr lang="en-US" smtClean="0"/>
              <a:t>13</a:t>
            </a:fld>
            <a:endParaRPr lang="en-US"/>
          </a:p>
        </p:txBody>
      </p:sp>
      <p:sp>
        <p:nvSpPr>
          <p:cNvPr id="5" name="Footer Placeholder 4">
            <a:extLst>
              <a:ext uri="{FF2B5EF4-FFF2-40B4-BE49-F238E27FC236}">
                <a16:creationId xmlns:a16="http://schemas.microsoft.com/office/drawing/2014/main" id="{460B16F1-61C6-4669-8F33-E46C2FA37B48}"/>
              </a:ext>
            </a:extLst>
          </p:cNvPr>
          <p:cNvSpPr>
            <a:spLocks noGrp="1"/>
          </p:cNvSpPr>
          <p:nvPr>
            <p:ph type="ftr" sz="quarter" idx="11"/>
          </p:nvPr>
        </p:nvSpPr>
        <p:spPr/>
        <p:txBody>
          <a:bodyPr/>
          <a:lstStyle/>
          <a:p>
            <a:r>
              <a:rPr lang="en-US"/>
              <a:t>CONFIDENTAL</a:t>
            </a:r>
          </a:p>
        </p:txBody>
      </p:sp>
      <p:sp>
        <p:nvSpPr>
          <p:cNvPr id="6" name="Title 1">
            <a:extLst>
              <a:ext uri="{FF2B5EF4-FFF2-40B4-BE49-F238E27FC236}">
                <a16:creationId xmlns:a16="http://schemas.microsoft.com/office/drawing/2014/main" id="{5FDC003E-B28E-2B4C-F519-408B43FDC095}"/>
              </a:ext>
            </a:extLst>
          </p:cNvPr>
          <p:cNvSpPr txBox="1">
            <a:spLocks/>
          </p:cNvSpPr>
          <p:nvPr/>
        </p:nvSpPr>
        <p:spPr>
          <a:xfrm>
            <a:off x="539999" y="1912695"/>
            <a:ext cx="5143201" cy="324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solidFill>
                  <a:schemeClr val="bg1"/>
                </a:solidFill>
                <a:latin typeface="Calibri" panose="020F0502020204030204" pitchFamily="34" charset="0"/>
                <a:cs typeface="Calibri" panose="020F0502020204030204" pitchFamily="34" charset="0"/>
              </a:rPr>
              <a:t>With thanks to:</a:t>
            </a:r>
          </a:p>
          <a:p>
            <a:pPr marL="342900" indent="-342900">
              <a:buFont typeface="Arial" panose="020B0604020202020204" pitchFamily="34" charset="0"/>
              <a:buChar char="•"/>
            </a:pPr>
            <a:r>
              <a:rPr lang="en-US" sz="2400" b="1" dirty="0">
                <a:solidFill>
                  <a:schemeClr val="bg1"/>
                </a:solidFill>
                <a:latin typeface="Calibri" panose="020F0502020204030204" pitchFamily="34" charset="0"/>
                <a:cs typeface="Calibri" panose="020F0502020204030204" pitchFamily="34" charset="0"/>
              </a:rPr>
              <a:t>Dr. Leila Moura</a:t>
            </a:r>
          </a:p>
          <a:p>
            <a:pPr marL="342900" indent="-342900">
              <a:buFont typeface="Arial" panose="020B0604020202020204" pitchFamily="34" charset="0"/>
              <a:buChar char="•"/>
            </a:pPr>
            <a:r>
              <a:rPr lang="en-US" sz="2400" b="1" dirty="0">
                <a:solidFill>
                  <a:schemeClr val="bg1"/>
                </a:solidFill>
                <a:latin typeface="Calibri" panose="020F0502020204030204" pitchFamily="34" charset="0"/>
                <a:cs typeface="Calibri" panose="020F0502020204030204" pitchFamily="34" charset="0"/>
              </a:rPr>
              <a:t>Prof. John Holbrey</a:t>
            </a:r>
          </a:p>
          <a:p>
            <a:pPr marL="342900" indent="-342900">
              <a:buFont typeface="Arial" panose="020B0604020202020204" pitchFamily="34" charset="0"/>
              <a:buChar char="•"/>
            </a:pPr>
            <a:r>
              <a:rPr lang="en-US" sz="2400" b="1" dirty="0">
                <a:solidFill>
                  <a:schemeClr val="bg1"/>
                </a:solidFill>
                <a:latin typeface="Calibri" panose="020F0502020204030204" pitchFamily="34" charset="0"/>
                <a:cs typeface="Calibri" panose="020F0502020204030204" pitchFamily="34" charset="0"/>
              </a:rPr>
              <a:t>Chevron</a:t>
            </a:r>
            <a:endParaRPr lang="en-US" sz="2400" b="1" u="sng"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solidFill>
                  <a:schemeClr val="bg1"/>
                </a:solidFill>
                <a:latin typeface="Calibri" panose="020F0502020204030204" pitchFamily="34" charset="0"/>
                <a:cs typeface="Calibri" panose="020F0502020204030204" pitchFamily="34" charset="0"/>
              </a:rPr>
              <a:t>Mark Young</a:t>
            </a:r>
          </a:p>
          <a:p>
            <a:pPr marL="342900" indent="-342900">
              <a:buFont typeface="Arial" panose="020B0604020202020204" pitchFamily="34" charset="0"/>
              <a:buChar char="•"/>
            </a:pPr>
            <a:r>
              <a:rPr lang="en-US" sz="2400" b="1" dirty="0">
                <a:solidFill>
                  <a:schemeClr val="bg1"/>
                </a:solidFill>
                <a:latin typeface="Calibri" panose="020F0502020204030204" pitchFamily="34" charset="0"/>
                <a:cs typeface="Calibri" panose="020F0502020204030204" pitchFamily="34" charset="0"/>
              </a:rPr>
              <a:t>Sam McCalmont</a:t>
            </a:r>
          </a:p>
          <a:p>
            <a:pPr marL="342900" indent="-342900">
              <a:buFont typeface="Arial" panose="020B0604020202020204" pitchFamily="34" charset="0"/>
              <a:buChar char="•"/>
            </a:pPr>
            <a:r>
              <a:rPr lang="en-US" sz="2400" b="1" dirty="0">
                <a:solidFill>
                  <a:schemeClr val="bg1"/>
                </a:solidFill>
                <a:latin typeface="Calibri" panose="020F0502020204030204" pitchFamily="34" charset="0"/>
                <a:cs typeface="Calibri" panose="020F0502020204030204" pitchFamily="34" charset="0"/>
              </a:rPr>
              <a:t>Beth Murray</a:t>
            </a:r>
          </a:p>
          <a:p>
            <a:pPr marL="342900" indent="-342900">
              <a:buFont typeface="Arial" panose="020B0604020202020204" pitchFamily="34" charset="0"/>
              <a:buChar char="•"/>
            </a:pPr>
            <a:r>
              <a:rPr lang="en-US" sz="2400" b="1" dirty="0">
                <a:solidFill>
                  <a:schemeClr val="bg1"/>
                </a:solidFill>
                <a:latin typeface="Calibri" panose="020F0502020204030204" pitchFamily="34" charset="0"/>
                <a:cs typeface="Calibri" panose="020F0502020204030204" pitchFamily="34" charset="0"/>
              </a:rPr>
              <a:t>Dr. Yoan Delavoux</a:t>
            </a:r>
          </a:p>
          <a:p>
            <a:pPr marL="342900" indent="-342900">
              <a:buFont typeface="Arial" panose="020B0604020202020204" pitchFamily="34" charset="0"/>
              <a:buChar char="•"/>
            </a:pPr>
            <a:r>
              <a:rPr lang="en-US" sz="2400" b="1" dirty="0">
                <a:solidFill>
                  <a:schemeClr val="bg1"/>
                </a:solidFill>
                <a:latin typeface="Calibri" panose="020F0502020204030204" pitchFamily="34" charset="0"/>
                <a:cs typeface="Calibri" panose="020F0502020204030204" pitchFamily="34" charset="0"/>
              </a:rPr>
              <a:t>QUILL	</a:t>
            </a:r>
          </a:p>
        </p:txBody>
      </p:sp>
      <p:sp>
        <p:nvSpPr>
          <p:cNvPr id="8" name="Title 1">
            <a:extLst>
              <a:ext uri="{FF2B5EF4-FFF2-40B4-BE49-F238E27FC236}">
                <a16:creationId xmlns:a16="http://schemas.microsoft.com/office/drawing/2014/main" id="{D1B99D34-9416-4FEB-8E79-C88F1AD103E5}"/>
              </a:ext>
            </a:extLst>
          </p:cNvPr>
          <p:cNvSpPr txBox="1">
            <a:spLocks/>
          </p:cNvSpPr>
          <p:nvPr/>
        </p:nvSpPr>
        <p:spPr>
          <a:xfrm>
            <a:off x="5870625" y="1809000"/>
            <a:ext cx="3835350" cy="324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bg1"/>
                </a:solidFill>
                <a:latin typeface="Calibri" panose="020F0502020204030204" pitchFamily="34" charset="0"/>
                <a:cs typeface="Calibri" panose="020F0502020204030204" pitchFamily="34" charset="0"/>
              </a:rPr>
              <a:t>QUESTIONS?</a:t>
            </a:r>
          </a:p>
        </p:txBody>
      </p:sp>
      <p:grpSp>
        <p:nvGrpSpPr>
          <p:cNvPr id="9" name="Group 8">
            <a:extLst>
              <a:ext uri="{FF2B5EF4-FFF2-40B4-BE49-F238E27FC236}">
                <a16:creationId xmlns:a16="http://schemas.microsoft.com/office/drawing/2014/main" id="{DCE57236-2DA7-2522-B950-8B6DB4A32956}"/>
              </a:ext>
            </a:extLst>
          </p:cNvPr>
          <p:cNvGrpSpPr/>
          <p:nvPr/>
        </p:nvGrpSpPr>
        <p:grpSpPr>
          <a:xfrm>
            <a:off x="8758807" y="5384615"/>
            <a:ext cx="3335783" cy="1273411"/>
            <a:chOff x="8758807" y="5384615"/>
            <a:chExt cx="3335783" cy="1273411"/>
          </a:xfrm>
        </p:grpSpPr>
        <p:sp>
          <p:nvSpPr>
            <p:cNvPr id="7" name="Title 1">
              <a:extLst>
                <a:ext uri="{FF2B5EF4-FFF2-40B4-BE49-F238E27FC236}">
                  <a16:creationId xmlns:a16="http://schemas.microsoft.com/office/drawing/2014/main" id="{BC84CB95-B53E-49DD-ADC9-060AC60755E6}"/>
                </a:ext>
              </a:extLst>
            </p:cNvPr>
            <p:cNvSpPr txBox="1">
              <a:spLocks/>
            </p:cNvSpPr>
            <p:nvPr/>
          </p:nvSpPr>
          <p:spPr>
            <a:xfrm>
              <a:off x="8758807" y="5384615"/>
              <a:ext cx="3335783" cy="63611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dirty="0">
                  <a:solidFill>
                    <a:schemeClr val="bg1"/>
                  </a:solidFill>
                  <a:latin typeface="Calibri" panose="020F0502020204030204" pitchFamily="34" charset="0"/>
                  <a:cs typeface="Calibri" panose="020F0502020204030204" pitchFamily="34" charset="0"/>
                </a:rPr>
                <a:t>Funded by CAST Award in Partnership with Chevron &amp; Department of Economy NI</a:t>
              </a:r>
            </a:p>
          </p:txBody>
        </p:sp>
        <p:pic>
          <p:nvPicPr>
            <p:cNvPr id="10" name="Picture 9" descr="A blue and red logo&#10;&#10;Description automatically generated">
              <a:extLst>
                <a:ext uri="{FF2B5EF4-FFF2-40B4-BE49-F238E27FC236}">
                  <a16:creationId xmlns:a16="http://schemas.microsoft.com/office/drawing/2014/main" id="{B2257D2D-8014-2064-1D6D-8A6BE8E13377}"/>
                </a:ext>
              </a:extLst>
            </p:cNvPr>
            <p:cNvPicPr>
              <a:picLocks noChangeAspect="1"/>
            </p:cNvPicPr>
            <p:nvPr/>
          </p:nvPicPr>
          <p:blipFill rotWithShape="1">
            <a:blip r:embed="rId2"/>
            <a:srcRect l="25176" r="24460"/>
            <a:stretch/>
          </p:blipFill>
          <p:spPr>
            <a:xfrm>
              <a:off x="8862952" y="5931022"/>
              <a:ext cx="644657" cy="720000"/>
            </a:xfrm>
            <a:prstGeom prst="rect">
              <a:avLst/>
            </a:prstGeom>
          </p:spPr>
        </p:pic>
        <p:pic>
          <p:nvPicPr>
            <p:cNvPr id="12" name="Picture 11" descr="A close up of a sign&#10;&#10;Description automatically generated">
              <a:extLst>
                <a:ext uri="{FF2B5EF4-FFF2-40B4-BE49-F238E27FC236}">
                  <a16:creationId xmlns:a16="http://schemas.microsoft.com/office/drawing/2014/main" id="{4358F46C-7412-D0E0-FD76-FF55C22B4287}"/>
                </a:ext>
              </a:extLst>
            </p:cNvPr>
            <p:cNvPicPr>
              <a:picLocks noChangeAspect="1"/>
            </p:cNvPicPr>
            <p:nvPr/>
          </p:nvPicPr>
          <p:blipFill>
            <a:blip r:embed="rId3"/>
            <a:stretch>
              <a:fillRect/>
            </a:stretch>
          </p:blipFill>
          <p:spPr>
            <a:xfrm>
              <a:off x="9584513" y="5938026"/>
              <a:ext cx="2183887" cy="720000"/>
            </a:xfrm>
            <a:prstGeom prst="rect">
              <a:avLst/>
            </a:prstGeom>
          </p:spPr>
        </p:pic>
      </p:grpSp>
    </p:spTree>
    <p:extLst>
      <p:ext uri="{BB962C8B-B14F-4D97-AF65-F5344CB8AC3E}">
        <p14:creationId xmlns:p14="http://schemas.microsoft.com/office/powerpoint/2010/main" val="13162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8615F-88E9-CA62-CE5D-ABEA6B68B9B0}"/>
            </a:ext>
          </a:extLst>
        </p:cNvPr>
        <p:cNvGrpSpPr/>
        <p:nvPr/>
      </p:nvGrpSpPr>
      <p:grpSpPr>
        <a:xfrm>
          <a:off x="0" y="0"/>
          <a:ext cx="0" cy="0"/>
          <a:chOff x="0" y="0"/>
          <a:chExt cx="0" cy="0"/>
        </a:xfrm>
      </p:grpSpPr>
      <p:pic>
        <p:nvPicPr>
          <p:cNvPr id="33" name="Picture 32" descr="Smoke coming out of a city&#10;&#10;Description automatically generated">
            <a:extLst>
              <a:ext uri="{FF2B5EF4-FFF2-40B4-BE49-F238E27FC236}">
                <a16:creationId xmlns:a16="http://schemas.microsoft.com/office/drawing/2014/main" id="{EE5EBC92-15BD-D98A-9D7D-F159AB990D8C}"/>
              </a:ext>
            </a:extLst>
          </p:cNvPr>
          <p:cNvPicPr>
            <a:picLocks noChangeAspect="1"/>
          </p:cNvPicPr>
          <p:nvPr/>
        </p:nvPicPr>
        <p:blipFill>
          <a:blip r:embed="rId3"/>
          <a:stretch>
            <a:fillRect/>
          </a:stretch>
        </p:blipFill>
        <p:spPr>
          <a:xfrm>
            <a:off x="4908185" y="1491917"/>
            <a:ext cx="7283815" cy="4208387"/>
          </a:xfrm>
          <a:prstGeom prst="rect">
            <a:avLst/>
          </a:prstGeom>
        </p:spPr>
      </p:pic>
      <p:sp>
        <p:nvSpPr>
          <p:cNvPr id="2" name="Footer Placeholder 1">
            <a:extLst>
              <a:ext uri="{FF2B5EF4-FFF2-40B4-BE49-F238E27FC236}">
                <a16:creationId xmlns:a16="http://schemas.microsoft.com/office/drawing/2014/main" id="{8DC79D8E-22DC-DD91-3872-BD71C5B823BE}"/>
              </a:ext>
            </a:extLst>
          </p:cNvPr>
          <p:cNvSpPr>
            <a:spLocks noGrp="1"/>
          </p:cNvSpPr>
          <p:nvPr>
            <p:ph type="ftr" sz="quarter" idx="11"/>
          </p:nvPr>
        </p:nvSpPr>
        <p:spPr/>
        <p:txBody>
          <a:bodyPr/>
          <a:lstStyle/>
          <a:p>
            <a:r>
              <a:rPr lang="en-US"/>
              <a:t>CONFIDENTAL</a:t>
            </a:r>
          </a:p>
        </p:txBody>
      </p:sp>
      <p:sp>
        <p:nvSpPr>
          <p:cNvPr id="3" name="Slide Number Placeholder 2">
            <a:extLst>
              <a:ext uri="{FF2B5EF4-FFF2-40B4-BE49-F238E27FC236}">
                <a16:creationId xmlns:a16="http://schemas.microsoft.com/office/drawing/2014/main" id="{8CC50859-A01F-1D8A-F205-A47B71CED469}"/>
              </a:ext>
            </a:extLst>
          </p:cNvPr>
          <p:cNvSpPr>
            <a:spLocks noGrp="1"/>
          </p:cNvSpPr>
          <p:nvPr>
            <p:ph type="sldNum" sz="quarter" idx="12"/>
          </p:nvPr>
        </p:nvSpPr>
        <p:spPr/>
        <p:txBody>
          <a:bodyPr/>
          <a:lstStyle/>
          <a:p>
            <a:fld id="{11062EB2-64A0-3947-BDFA-B9F4497B3101}" type="slidenum">
              <a:rPr lang="en-US" smtClean="0"/>
              <a:t>2</a:t>
            </a:fld>
            <a:endParaRPr lang="en-US"/>
          </a:p>
        </p:txBody>
      </p:sp>
      <p:sp>
        <p:nvSpPr>
          <p:cNvPr id="5" name="Title 1">
            <a:extLst>
              <a:ext uri="{FF2B5EF4-FFF2-40B4-BE49-F238E27FC236}">
                <a16:creationId xmlns:a16="http://schemas.microsoft.com/office/drawing/2014/main" id="{9DBCC894-CABE-8761-9482-FEC313A32D3D}"/>
              </a:ext>
            </a:extLst>
          </p:cNvPr>
          <p:cNvSpPr txBox="1">
            <a:spLocks/>
          </p:cNvSpPr>
          <p:nvPr/>
        </p:nvSpPr>
        <p:spPr>
          <a:xfrm>
            <a:off x="360000" y="118800"/>
            <a:ext cx="11520000" cy="108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Background of the project</a:t>
            </a:r>
          </a:p>
        </p:txBody>
      </p:sp>
      <p:sp>
        <p:nvSpPr>
          <p:cNvPr id="9" name="TextBox 8">
            <a:extLst>
              <a:ext uri="{FF2B5EF4-FFF2-40B4-BE49-F238E27FC236}">
                <a16:creationId xmlns:a16="http://schemas.microsoft.com/office/drawing/2014/main" id="{E9922C29-408F-31D5-62DD-427F046F1397}"/>
              </a:ext>
            </a:extLst>
          </p:cNvPr>
          <p:cNvSpPr txBox="1"/>
          <p:nvPr/>
        </p:nvSpPr>
        <p:spPr>
          <a:xfrm>
            <a:off x="180000" y="6570000"/>
            <a:ext cx="11520000" cy="246221"/>
          </a:xfrm>
          <a:prstGeom prst="rect">
            <a:avLst/>
          </a:prstGeom>
          <a:noFill/>
        </p:spPr>
        <p:txBody>
          <a:bodyPr wrap="square">
            <a:spAutoFit/>
          </a:bodyPr>
          <a:lstStyle/>
          <a:p>
            <a:r>
              <a:rPr lang="en-GB" sz="1000" b="1" dirty="0"/>
              <a:t>1) </a:t>
            </a:r>
            <a:r>
              <a:rPr lang="en-GB" sz="1000" dirty="0"/>
              <a:t>Regulation (EU) 2021/1119	</a:t>
            </a:r>
            <a:r>
              <a:rPr lang="en-GB" sz="1000" b="1" dirty="0"/>
              <a:t>2) </a:t>
            </a:r>
            <a:r>
              <a:rPr lang="en-GB" sz="1000" dirty="0"/>
              <a:t>Schlissel D (2018) Holy Grail of carbon capture continues to elude coal industry. Technical report  </a:t>
            </a:r>
          </a:p>
        </p:txBody>
      </p:sp>
      <p:sp>
        <p:nvSpPr>
          <p:cNvPr id="8" name="TextBox 7">
            <a:extLst>
              <a:ext uri="{FF2B5EF4-FFF2-40B4-BE49-F238E27FC236}">
                <a16:creationId xmlns:a16="http://schemas.microsoft.com/office/drawing/2014/main" id="{B4AD4688-F62C-4907-8776-DDC8C30DD8F7}"/>
              </a:ext>
            </a:extLst>
          </p:cNvPr>
          <p:cNvSpPr txBox="1"/>
          <p:nvPr/>
        </p:nvSpPr>
        <p:spPr>
          <a:xfrm>
            <a:off x="10774707" y="662781"/>
            <a:ext cx="674748" cy="261610"/>
          </a:xfrm>
          <a:prstGeom prst="rect">
            <a:avLst/>
          </a:prstGeom>
          <a:noFill/>
        </p:spPr>
        <p:txBody>
          <a:bodyPr wrap="square" rtlCol="0">
            <a:spAutoFit/>
          </a:bodyPr>
          <a:lstStyle/>
          <a:p>
            <a:r>
              <a:rPr lang="en-US" sz="1100" b="1" dirty="0">
                <a:solidFill>
                  <a:srgbClr val="FF0000"/>
                </a:solidFill>
              </a:rPr>
              <a:t>QUILL</a:t>
            </a:r>
          </a:p>
        </p:txBody>
      </p:sp>
      <p:sp>
        <p:nvSpPr>
          <p:cNvPr id="23" name="Rectangle: Top Corners Rounded 22">
            <a:extLst>
              <a:ext uri="{FF2B5EF4-FFF2-40B4-BE49-F238E27FC236}">
                <a16:creationId xmlns:a16="http://schemas.microsoft.com/office/drawing/2014/main" id="{623ECD06-0ABA-7607-683E-B5D4C701C52F}"/>
              </a:ext>
            </a:extLst>
          </p:cNvPr>
          <p:cNvSpPr/>
          <p:nvPr/>
        </p:nvSpPr>
        <p:spPr>
          <a:xfrm>
            <a:off x="360000" y="1238068"/>
            <a:ext cx="4548184" cy="1365950"/>
          </a:xfrm>
          <a:prstGeom prst="round2SameRect">
            <a:avLst/>
          </a:prstGeom>
          <a:solidFill>
            <a:srgbClr val="548235"/>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just"/>
            <a:r>
              <a:rPr lang="en-GB" dirty="0"/>
              <a:t>Carbon dioxide (CO</a:t>
            </a:r>
            <a:r>
              <a:rPr lang="en-GB" baseline="-25000" dirty="0"/>
              <a:t>2</a:t>
            </a:r>
            <a:r>
              <a:rPr lang="en-GB" dirty="0"/>
              <a:t>) emissions play a pivotal role in climate change, EU have signed on to stop global temperatures rising above 1.5</a:t>
            </a:r>
            <a:r>
              <a:rPr lang="en-GB" baseline="30000" dirty="0"/>
              <a:t>0</a:t>
            </a:r>
            <a:r>
              <a:rPr lang="en-GB" dirty="0"/>
              <a:t>C</a:t>
            </a:r>
            <a:r>
              <a:rPr lang="en-GB" baseline="30000" dirty="0"/>
              <a:t>  </a:t>
            </a:r>
            <a:r>
              <a:rPr lang="en-GB" dirty="0"/>
              <a:t>greater than pre-industrial temperature.</a:t>
            </a:r>
            <a:r>
              <a:rPr lang="en-GB" baseline="30000" dirty="0"/>
              <a:t>1</a:t>
            </a:r>
          </a:p>
        </p:txBody>
      </p:sp>
      <p:sp>
        <p:nvSpPr>
          <p:cNvPr id="25" name="Flowchart: Process 24">
            <a:extLst>
              <a:ext uri="{FF2B5EF4-FFF2-40B4-BE49-F238E27FC236}">
                <a16:creationId xmlns:a16="http://schemas.microsoft.com/office/drawing/2014/main" id="{5DBCABC9-87B5-54AC-A646-97D57494C26B}"/>
              </a:ext>
            </a:extLst>
          </p:cNvPr>
          <p:cNvSpPr/>
          <p:nvPr/>
        </p:nvSpPr>
        <p:spPr>
          <a:xfrm>
            <a:off x="359999" y="2601468"/>
            <a:ext cx="4548183" cy="697913"/>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dirty="0"/>
              <a:t>Aim to reduce emission by 2030 by 55% from level of 1990</a:t>
            </a:r>
          </a:p>
        </p:txBody>
      </p:sp>
      <p:sp>
        <p:nvSpPr>
          <p:cNvPr id="26" name="Flowchart: Process 25">
            <a:extLst>
              <a:ext uri="{FF2B5EF4-FFF2-40B4-BE49-F238E27FC236}">
                <a16:creationId xmlns:a16="http://schemas.microsoft.com/office/drawing/2014/main" id="{53AF34C9-BCA0-D5A3-CEA1-A4D2563DEF33}"/>
              </a:ext>
            </a:extLst>
          </p:cNvPr>
          <p:cNvSpPr/>
          <p:nvPr/>
        </p:nvSpPr>
        <p:spPr>
          <a:xfrm>
            <a:off x="359998" y="3299381"/>
            <a:ext cx="4548183" cy="697913"/>
          </a:xfrm>
          <a:prstGeom prst="flowChartProcess">
            <a:avLst/>
          </a:prstGeom>
          <a:solidFill>
            <a:schemeClr val="accent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t>Carbon Neutral by 2050</a:t>
            </a:r>
            <a:endParaRPr lang="en-GB" dirty="0"/>
          </a:p>
        </p:txBody>
      </p:sp>
      <p:sp>
        <p:nvSpPr>
          <p:cNvPr id="27" name="Flowchart: Process 26">
            <a:extLst>
              <a:ext uri="{FF2B5EF4-FFF2-40B4-BE49-F238E27FC236}">
                <a16:creationId xmlns:a16="http://schemas.microsoft.com/office/drawing/2014/main" id="{E3E54B21-8A55-1E6C-AF80-1290E760E9FB}"/>
              </a:ext>
            </a:extLst>
          </p:cNvPr>
          <p:cNvSpPr/>
          <p:nvPr/>
        </p:nvSpPr>
        <p:spPr>
          <a:xfrm>
            <a:off x="359997" y="3997294"/>
            <a:ext cx="4548183" cy="697913"/>
          </a:xfrm>
          <a:prstGeom prst="flowChartProcess">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CO</a:t>
            </a:r>
            <a:r>
              <a:rPr lang="en-GB" baseline="-25000" dirty="0"/>
              <a:t>2</a:t>
            </a:r>
            <a:r>
              <a:rPr lang="en-GB" dirty="0"/>
              <a:t> capture needed across sectors, recycling, H</a:t>
            </a:r>
            <a:r>
              <a:rPr lang="en-GB" baseline="-25000" dirty="0"/>
              <a:t>2</a:t>
            </a:r>
            <a:r>
              <a:rPr lang="en-GB" dirty="0"/>
              <a:t> production</a:t>
            </a:r>
          </a:p>
        </p:txBody>
      </p:sp>
      <p:sp>
        <p:nvSpPr>
          <p:cNvPr id="29" name="Rectangle: Top Corners Rounded 28">
            <a:extLst>
              <a:ext uri="{FF2B5EF4-FFF2-40B4-BE49-F238E27FC236}">
                <a16:creationId xmlns:a16="http://schemas.microsoft.com/office/drawing/2014/main" id="{14C980F0-1037-1324-05F4-89601BB35430}"/>
              </a:ext>
            </a:extLst>
          </p:cNvPr>
          <p:cNvSpPr/>
          <p:nvPr/>
        </p:nvSpPr>
        <p:spPr>
          <a:xfrm>
            <a:off x="360000" y="4697890"/>
            <a:ext cx="4548184" cy="1174197"/>
          </a:xfrm>
          <a:prstGeom prst="round2SameRect">
            <a:avLst>
              <a:gd name="adj1" fmla="val 0"/>
              <a:gd name="adj2" fmla="val 17253"/>
            </a:avLst>
          </a:prstGeom>
          <a:solidFill>
            <a:srgbClr val="C8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just"/>
            <a:r>
              <a:rPr lang="en-GB" dirty="0">
                <a:solidFill>
                  <a:schemeClr val="bg1"/>
                </a:solidFill>
              </a:rPr>
              <a:t>Technical report from 2018 says there are serious problems with implementation and operation of CO</a:t>
            </a:r>
            <a:r>
              <a:rPr lang="en-GB" baseline="-25000" dirty="0">
                <a:solidFill>
                  <a:schemeClr val="bg1"/>
                </a:solidFill>
              </a:rPr>
              <a:t>2  </a:t>
            </a:r>
            <a:r>
              <a:rPr lang="en-GB" dirty="0">
                <a:solidFill>
                  <a:schemeClr val="bg1"/>
                </a:solidFill>
              </a:rPr>
              <a:t>capture systems</a:t>
            </a:r>
            <a:r>
              <a:rPr lang="en-GB" baseline="30000" dirty="0">
                <a:solidFill>
                  <a:schemeClr val="bg1"/>
                </a:solidFill>
              </a:rPr>
              <a:t>2</a:t>
            </a:r>
          </a:p>
        </p:txBody>
      </p:sp>
    </p:spTree>
    <p:extLst>
      <p:ext uri="{BB962C8B-B14F-4D97-AF65-F5344CB8AC3E}">
        <p14:creationId xmlns:p14="http://schemas.microsoft.com/office/powerpoint/2010/main" val="167274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0CF6-D256-D540-975C-6443D61366F4}"/>
              </a:ext>
            </a:extLst>
          </p:cNvPr>
          <p:cNvSpPr>
            <a:spLocks noGrp="1"/>
          </p:cNvSpPr>
          <p:nvPr>
            <p:ph type="title" idx="4294967295"/>
          </p:nvPr>
        </p:nvSpPr>
        <p:spPr>
          <a:xfrm>
            <a:off x="360000" y="118800"/>
            <a:ext cx="11520000" cy="1080000"/>
          </a:xfrm>
        </p:spPr>
        <p:txBody>
          <a:bodyPr/>
          <a:lstStyle/>
          <a:p>
            <a:r>
              <a:rPr lang="en-US" b="1" dirty="0">
                <a:solidFill>
                  <a:srgbClr val="C00000"/>
                </a:solidFill>
                <a:latin typeface="Calibri" panose="020F0502020204030204" pitchFamily="34" charset="0"/>
                <a:cs typeface="Calibri" panose="020F0502020204030204" pitchFamily="34" charset="0"/>
              </a:rPr>
              <a:t>Other CO</a:t>
            </a:r>
            <a:r>
              <a:rPr lang="en-US" b="1" baseline="-25000" dirty="0">
                <a:solidFill>
                  <a:srgbClr val="C00000"/>
                </a:solidFill>
                <a:latin typeface="Calibri" panose="020F0502020204030204" pitchFamily="34" charset="0"/>
                <a:cs typeface="Calibri" panose="020F0502020204030204" pitchFamily="34" charset="0"/>
              </a:rPr>
              <a:t>2 </a:t>
            </a:r>
            <a:r>
              <a:rPr lang="en-US" b="1" dirty="0">
                <a:solidFill>
                  <a:srgbClr val="C00000"/>
                </a:solidFill>
                <a:latin typeface="Calibri" panose="020F0502020204030204" pitchFamily="34" charset="0"/>
                <a:cs typeface="Calibri" panose="020F0502020204030204" pitchFamily="34" charset="0"/>
              </a:rPr>
              <a:t>capture methods</a:t>
            </a:r>
            <a:endParaRPr lang="en-US" b="1" baseline="-25000" dirty="0">
              <a:solidFill>
                <a:srgbClr val="C0000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7065872-C466-2A0E-C35B-B408E4DDFA54}"/>
              </a:ext>
            </a:extLst>
          </p:cNvPr>
          <p:cNvSpPr>
            <a:spLocks noGrp="1"/>
          </p:cNvSpPr>
          <p:nvPr>
            <p:ph type="sldNum" sz="quarter" idx="12"/>
          </p:nvPr>
        </p:nvSpPr>
        <p:spPr/>
        <p:txBody>
          <a:bodyPr/>
          <a:lstStyle/>
          <a:p>
            <a:fld id="{11062EB2-64A0-3947-BDFA-B9F4497B3101}" type="slidenum">
              <a:rPr lang="en-US" smtClean="0"/>
              <a:t>3</a:t>
            </a:fld>
            <a:endParaRPr lang="en-US"/>
          </a:p>
        </p:txBody>
      </p:sp>
      <p:sp>
        <p:nvSpPr>
          <p:cNvPr id="6" name="TextBox 5">
            <a:extLst>
              <a:ext uri="{FF2B5EF4-FFF2-40B4-BE49-F238E27FC236}">
                <a16:creationId xmlns:a16="http://schemas.microsoft.com/office/drawing/2014/main" id="{8991F6E7-7FE9-9DDC-DE7B-38545216A804}"/>
              </a:ext>
            </a:extLst>
          </p:cNvPr>
          <p:cNvSpPr txBox="1"/>
          <p:nvPr/>
        </p:nvSpPr>
        <p:spPr>
          <a:xfrm>
            <a:off x="180000" y="6570000"/>
            <a:ext cx="11520000" cy="252000"/>
          </a:xfrm>
          <a:prstGeom prst="rect">
            <a:avLst/>
          </a:prstGeom>
          <a:noFill/>
        </p:spPr>
        <p:txBody>
          <a:bodyPr wrap="square" rtlCol="0">
            <a:spAutoFit/>
          </a:bodyPr>
          <a:lstStyle/>
          <a:p>
            <a:r>
              <a:rPr lang="en-GB" sz="1000" dirty="0">
                <a:effectLst/>
                <a:ea typeface="Times New Roman" panose="02020603050405020304" pitchFamily="18" charset="0"/>
                <a:cs typeface="Times New Roman" panose="02020603050405020304" pitchFamily="18" charset="0"/>
              </a:rPr>
              <a:t>X. Wang et al, Front Energy Res, 2020, </a:t>
            </a:r>
            <a:r>
              <a:rPr lang="en-GB" sz="1000" b="1" dirty="0">
                <a:effectLst/>
                <a:ea typeface="Times New Roman" panose="02020603050405020304" pitchFamily="18" charset="0"/>
                <a:cs typeface="Times New Roman" panose="02020603050405020304" pitchFamily="18" charset="0"/>
              </a:rPr>
              <a:t>8</a:t>
            </a:r>
            <a:r>
              <a:rPr lang="en-GB" sz="1000" dirty="0">
                <a:effectLst/>
                <a:ea typeface="Times New Roman" panose="02020603050405020304" pitchFamily="18" charset="0"/>
                <a:cs typeface="Times New Roman" panose="02020603050405020304" pitchFamily="18" charset="0"/>
              </a:rPr>
              <a:t>, 560849.</a:t>
            </a:r>
            <a:endParaRPr lang="en-GB" sz="1000" b="1" dirty="0"/>
          </a:p>
        </p:txBody>
      </p:sp>
      <p:pic>
        <p:nvPicPr>
          <p:cNvPr id="8" name="Picture 7">
            <a:extLst>
              <a:ext uri="{FF2B5EF4-FFF2-40B4-BE49-F238E27FC236}">
                <a16:creationId xmlns:a16="http://schemas.microsoft.com/office/drawing/2014/main" id="{C5A60DDB-0AB4-BEA8-C34C-441E38AE5B8E}"/>
              </a:ext>
            </a:extLst>
          </p:cNvPr>
          <p:cNvPicPr>
            <a:picLocks noChangeAspect="1"/>
          </p:cNvPicPr>
          <p:nvPr/>
        </p:nvPicPr>
        <p:blipFill rotWithShape="1">
          <a:blip r:embed="rId3"/>
          <a:srcRect l="5070" t="1640" r="8138" b="3828"/>
          <a:stretch/>
        </p:blipFill>
        <p:spPr>
          <a:xfrm>
            <a:off x="2950384" y="1152000"/>
            <a:ext cx="6291233" cy="5248824"/>
          </a:xfrm>
          <a:prstGeom prst="rect">
            <a:avLst/>
          </a:prstGeom>
          <a:ln>
            <a:solidFill>
              <a:schemeClr val="bg1"/>
            </a:solidFill>
          </a:ln>
        </p:spPr>
      </p:pic>
      <p:sp>
        <p:nvSpPr>
          <p:cNvPr id="9" name="TextBox 8">
            <a:extLst>
              <a:ext uri="{FF2B5EF4-FFF2-40B4-BE49-F238E27FC236}">
                <a16:creationId xmlns:a16="http://schemas.microsoft.com/office/drawing/2014/main" id="{95021AB6-726A-4BD7-A6D8-D05421F29FBF}"/>
              </a:ext>
            </a:extLst>
          </p:cNvPr>
          <p:cNvSpPr txBox="1"/>
          <p:nvPr/>
        </p:nvSpPr>
        <p:spPr>
          <a:xfrm>
            <a:off x="10774707" y="662781"/>
            <a:ext cx="674748" cy="261610"/>
          </a:xfrm>
          <a:prstGeom prst="rect">
            <a:avLst/>
          </a:prstGeom>
          <a:noFill/>
        </p:spPr>
        <p:txBody>
          <a:bodyPr wrap="square" rtlCol="0">
            <a:spAutoFit/>
          </a:bodyPr>
          <a:lstStyle/>
          <a:p>
            <a:r>
              <a:rPr lang="en-US" sz="1100" b="1" dirty="0">
                <a:solidFill>
                  <a:srgbClr val="FF0000"/>
                </a:solidFill>
              </a:rPr>
              <a:t>QUILL</a:t>
            </a:r>
          </a:p>
        </p:txBody>
      </p:sp>
      <p:sp>
        <p:nvSpPr>
          <p:cNvPr id="10" name="Footer Placeholder 1">
            <a:extLst>
              <a:ext uri="{FF2B5EF4-FFF2-40B4-BE49-F238E27FC236}">
                <a16:creationId xmlns:a16="http://schemas.microsoft.com/office/drawing/2014/main" id="{16A6C588-B465-45A6-94C6-272A3F11B81E}"/>
              </a:ext>
            </a:extLst>
          </p:cNvPr>
          <p:cNvSpPr>
            <a:spLocks noGrp="1"/>
          </p:cNvSpPr>
          <p:nvPr>
            <p:ph type="ftr" sz="quarter" idx="11"/>
          </p:nvPr>
        </p:nvSpPr>
        <p:spPr>
          <a:xfrm>
            <a:off x="4038600" y="6356350"/>
            <a:ext cx="4114800" cy="365125"/>
          </a:xfrm>
        </p:spPr>
        <p:txBody>
          <a:bodyPr/>
          <a:lstStyle/>
          <a:p>
            <a:r>
              <a:rPr lang="en-US" dirty="0"/>
              <a:t>CONFIDENTAL</a:t>
            </a:r>
          </a:p>
        </p:txBody>
      </p:sp>
      <p:sp>
        <p:nvSpPr>
          <p:cNvPr id="3" name="Oval 2">
            <a:extLst>
              <a:ext uri="{FF2B5EF4-FFF2-40B4-BE49-F238E27FC236}">
                <a16:creationId xmlns:a16="http://schemas.microsoft.com/office/drawing/2014/main" id="{3C4177BB-7A3E-CA74-6BD0-842E959C1857}"/>
              </a:ext>
            </a:extLst>
          </p:cNvPr>
          <p:cNvSpPr/>
          <p:nvPr/>
        </p:nvSpPr>
        <p:spPr>
          <a:xfrm>
            <a:off x="7275871" y="2577384"/>
            <a:ext cx="1965746" cy="363794"/>
          </a:xfrm>
          <a:prstGeom prst="ellipse">
            <a:avLst/>
          </a:prstGeom>
          <a:noFill/>
          <a:ln w="38100">
            <a:solidFill>
              <a:srgbClr val="EC1C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01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ACB2A-995F-58DD-C46C-684FC1222EA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E35BE2-4FD7-56AC-8DB4-0CEFCE3164A4}"/>
              </a:ext>
            </a:extLst>
          </p:cNvPr>
          <p:cNvSpPr>
            <a:spLocks noGrp="1"/>
          </p:cNvSpPr>
          <p:nvPr>
            <p:ph type="ftr" sz="quarter" idx="11"/>
          </p:nvPr>
        </p:nvSpPr>
        <p:spPr/>
        <p:txBody>
          <a:bodyPr/>
          <a:lstStyle/>
          <a:p>
            <a:r>
              <a:rPr lang="en-US"/>
              <a:t>CONFIDENTAL</a:t>
            </a:r>
          </a:p>
        </p:txBody>
      </p:sp>
      <p:sp>
        <p:nvSpPr>
          <p:cNvPr id="3" name="Slide Number Placeholder 2">
            <a:extLst>
              <a:ext uri="{FF2B5EF4-FFF2-40B4-BE49-F238E27FC236}">
                <a16:creationId xmlns:a16="http://schemas.microsoft.com/office/drawing/2014/main" id="{01525CA6-B811-6842-3F0D-C4878B836B0F}"/>
              </a:ext>
            </a:extLst>
          </p:cNvPr>
          <p:cNvSpPr>
            <a:spLocks noGrp="1"/>
          </p:cNvSpPr>
          <p:nvPr>
            <p:ph type="sldNum" sz="quarter" idx="12"/>
          </p:nvPr>
        </p:nvSpPr>
        <p:spPr/>
        <p:txBody>
          <a:bodyPr/>
          <a:lstStyle/>
          <a:p>
            <a:fld id="{11062EB2-64A0-3947-BDFA-B9F4497B3101}" type="slidenum">
              <a:rPr lang="en-US" smtClean="0"/>
              <a:t>4</a:t>
            </a:fld>
            <a:endParaRPr lang="en-US"/>
          </a:p>
        </p:txBody>
      </p:sp>
      <p:sp>
        <p:nvSpPr>
          <p:cNvPr id="5" name="Title 1">
            <a:extLst>
              <a:ext uri="{FF2B5EF4-FFF2-40B4-BE49-F238E27FC236}">
                <a16:creationId xmlns:a16="http://schemas.microsoft.com/office/drawing/2014/main" id="{0FFDDEF2-3033-2B21-FF9A-FB1B43124794}"/>
              </a:ext>
            </a:extLst>
          </p:cNvPr>
          <p:cNvSpPr txBox="1">
            <a:spLocks/>
          </p:cNvSpPr>
          <p:nvPr/>
        </p:nvSpPr>
        <p:spPr>
          <a:xfrm>
            <a:off x="360000" y="120136"/>
            <a:ext cx="11520000" cy="108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Goals of the project</a:t>
            </a:r>
          </a:p>
        </p:txBody>
      </p:sp>
      <p:sp>
        <p:nvSpPr>
          <p:cNvPr id="19" name="TextBox 18">
            <a:extLst>
              <a:ext uri="{FF2B5EF4-FFF2-40B4-BE49-F238E27FC236}">
                <a16:creationId xmlns:a16="http://schemas.microsoft.com/office/drawing/2014/main" id="{D326BA94-7C32-C28B-3D0B-D8300E0F3CC9}"/>
              </a:ext>
            </a:extLst>
          </p:cNvPr>
          <p:cNvSpPr txBox="1"/>
          <p:nvPr/>
        </p:nvSpPr>
        <p:spPr>
          <a:xfrm>
            <a:off x="180000" y="6570000"/>
            <a:ext cx="11520000" cy="252000"/>
          </a:xfrm>
          <a:prstGeom prst="rect">
            <a:avLst/>
          </a:prstGeom>
          <a:noFill/>
        </p:spPr>
        <p:txBody>
          <a:bodyPr wrap="square">
            <a:spAutoFit/>
          </a:bodyPr>
          <a:lstStyle/>
          <a:p>
            <a:r>
              <a:rPr lang="en-GB" sz="1000" i="1" dirty="0"/>
              <a:t>G. L. P. </a:t>
            </a:r>
            <a:r>
              <a:rPr lang="en-GB" sz="1000" i="1" dirty="0" err="1"/>
              <a:t>Aydos</a:t>
            </a:r>
            <a:r>
              <a:rPr lang="en-GB" sz="1000" i="1" dirty="0"/>
              <a:t> et al, </a:t>
            </a:r>
            <a:r>
              <a:rPr lang="en-GB" sz="1000" i="1" dirty="0" err="1"/>
              <a:t>ChemSusChem</a:t>
            </a:r>
            <a:r>
              <a:rPr lang="en-GB" sz="1000" i="1" dirty="0"/>
              <a:t> 2023,</a:t>
            </a:r>
            <a:r>
              <a:rPr lang="en-GB" sz="1000" b="1" i="1" dirty="0"/>
              <a:t>16</a:t>
            </a:r>
            <a:r>
              <a:rPr lang="en-GB" sz="1000" i="1" dirty="0"/>
              <a:t>, e2023009</a:t>
            </a:r>
            <a:endParaRPr lang="en-GB" sz="1000" b="1" i="1" dirty="0"/>
          </a:p>
        </p:txBody>
      </p:sp>
      <p:sp>
        <p:nvSpPr>
          <p:cNvPr id="11" name="TextBox 10">
            <a:extLst>
              <a:ext uri="{FF2B5EF4-FFF2-40B4-BE49-F238E27FC236}">
                <a16:creationId xmlns:a16="http://schemas.microsoft.com/office/drawing/2014/main" id="{1EF15D61-46B6-4C1C-840E-737F2A100F54}"/>
              </a:ext>
            </a:extLst>
          </p:cNvPr>
          <p:cNvSpPr txBox="1"/>
          <p:nvPr/>
        </p:nvSpPr>
        <p:spPr>
          <a:xfrm>
            <a:off x="10774707" y="662781"/>
            <a:ext cx="674748" cy="261610"/>
          </a:xfrm>
          <a:prstGeom prst="rect">
            <a:avLst/>
          </a:prstGeom>
          <a:noFill/>
        </p:spPr>
        <p:txBody>
          <a:bodyPr wrap="square" rtlCol="0">
            <a:spAutoFit/>
          </a:bodyPr>
          <a:lstStyle/>
          <a:p>
            <a:r>
              <a:rPr lang="en-US" sz="1100" b="1">
                <a:solidFill>
                  <a:srgbClr val="FF0000"/>
                </a:solidFill>
              </a:rPr>
              <a:t>QUILL</a:t>
            </a:r>
            <a:endParaRPr lang="en-US" sz="1100" b="1" dirty="0">
              <a:solidFill>
                <a:srgbClr val="FF0000"/>
              </a:solidFill>
            </a:endParaRPr>
          </a:p>
        </p:txBody>
      </p:sp>
      <p:sp>
        <p:nvSpPr>
          <p:cNvPr id="15" name="TextBox 14">
            <a:extLst>
              <a:ext uri="{FF2B5EF4-FFF2-40B4-BE49-F238E27FC236}">
                <a16:creationId xmlns:a16="http://schemas.microsoft.com/office/drawing/2014/main" id="{438C201B-734F-9CB9-73D5-58667F52DEF1}"/>
              </a:ext>
            </a:extLst>
          </p:cNvPr>
          <p:cNvSpPr txBox="1"/>
          <p:nvPr/>
        </p:nvSpPr>
        <p:spPr>
          <a:xfrm>
            <a:off x="9533928" y="4214990"/>
            <a:ext cx="2346072" cy="1940957"/>
          </a:xfrm>
          <a:prstGeom prst="roundRect">
            <a:avLst/>
          </a:prstGeom>
          <a:noFill/>
          <a:ln w="25400">
            <a:solidFill>
              <a:schemeClr val="accent2">
                <a:lumMod val="75000"/>
              </a:schemeClr>
            </a:solidFill>
          </a:ln>
        </p:spPr>
        <p:txBody>
          <a:bodyPr wrap="square" rtlCol="0">
            <a:spAutoFit/>
          </a:bodyPr>
          <a:lstStyle/>
          <a:p>
            <a:pPr marL="285750" indent="-285750">
              <a:buFont typeface="Arial" panose="020B0604020202020204" pitchFamily="34" charset="0"/>
              <a:buChar char="•"/>
            </a:pPr>
            <a:r>
              <a:rPr lang="en-GB" dirty="0">
                <a:solidFill>
                  <a:sysClr val="windowText" lastClr="000000"/>
                </a:solidFill>
              </a:rPr>
              <a:t>Fast kinetics</a:t>
            </a:r>
          </a:p>
          <a:p>
            <a:pPr marL="285750" indent="-285750">
              <a:buFont typeface="Arial" panose="020B0604020202020204" pitchFamily="34" charset="0"/>
              <a:buChar char="•"/>
            </a:pPr>
            <a:r>
              <a:rPr lang="en-GB" dirty="0">
                <a:solidFill>
                  <a:sysClr val="windowText" lastClr="000000"/>
                </a:solidFill>
              </a:rPr>
              <a:t>Reversibility</a:t>
            </a:r>
          </a:p>
          <a:p>
            <a:pPr marL="285750" indent="-285750">
              <a:buFont typeface="Arial" panose="020B0604020202020204" pitchFamily="34" charset="0"/>
              <a:buChar char="•"/>
            </a:pPr>
            <a:r>
              <a:rPr lang="en-GB" dirty="0">
                <a:solidFill>
                  <a:sysClr val="windowText" lastClr="000000"/>
                </a:solidFill>
              </a:rPr>
              <a:t>Low reaction heat</a:t>
            </a:r>
          </a:p>
          <a:p>
            <a:pPr marL="285750" indent="-285750">
              <a:buFont typeface="Arial" panose="020B0604020202020204" pitchFamily="34" charset="0"/>
              <a:buChar char="•"/>
            </a:pPr>
            <a:r>
              <a:rPr lang="en-GB" dirty="0">
                <a:solidFill>
                  <a:sysClr val="windowText" lastClr="000000"/>
                </a:solidFill>
              </a:rPr>
              <a:t>Chemical stability</a:t>
            </a:r>
          </a:p>
          <a:p>
            <a:pPr marL="285750" indent="-285750">
              <a:buFont typeface="Arial" panose="020B0604020202020204" pitchFamily="34" charset="0"/>
              <a:buChar char="•"/>
            </a:pPr>
            <a:r>
              <a:rPr lang="en-GB" dirty="0">
                <a:solidFill>
                  <a:sysClr val="windowText" lastClr="000000"/>
                </a:solidFill>
              </a:rPr>
              <a:t>Thermal stability</a:t>
            </a:r>
          </a:p>
          <a:p>
            <a:pPr marL="285750" indent="-285750">
              <a:buFont typeface="Arial" panose="020B0604020202020204" pitchFamily="34" charset="0"/>
              <a:buChar char="•"/>
            </a:pPr>
            <a:r>
              <a:rPr lang="en-GB" dirty="0">
                <a:solidFill>
                  <a:sysClr val="windowText" lastClr="000000"/>
                </a:solidFill>
              </a:rPr>
              <a:t>Water tolerant</a:t>
            </a:r>
          </a:p>
        </p:txBody>
      </p:sp>
      <p:sp>
        <p:nvSpPr>
          <p:cNvPr id="18" name="TextBox 17">
            <a:extLst>
              <a:ext uri="{FF2B5EF4-FFF2-40B4-BE49-F238E27FC236}">
                <a16:creationId xmlns:a16="http://schemas.microsoft.com/office/drawing/2014/main" id="{F3B8B53A-BC5E-E592-46D8-CF303291AAD3}"/>
              </a:ext>
            </a:extLst>
          </p:cNvPr>
          <p:cNvSpPr txBox="1"/>
          <p:nvPr/>
        </p:nvSpPr>
        <p:spPr>
          <a:xfrm>
            <a:off x="237741" y="4826454"/>
            <a:ext cx="2617570" cy="715089"/>
          </a:xfrm>
          <a:prstGeom prst="roundRect">
            <a:avLst/>
          </a:prstGeom>
          <a:noFill/>
          <a:ln w="25400">
            <a:solidFill>
              <a:schemeClr val="accent1">
                <a:lumMod val="75000"/>
              </a:schemeClr>
            </a:solidFill>
          </a:ln>
        </p:spPr>
        <p:txBody>
          <a:bodyPr wrap="square">
            <a:spAutoFit/>
          </a:bodyPr>
          <a:lstStyle/>
          <a:p>
            <a:pPr marL="285750" indent="-285750">
              <a:buFont typeface="Arial" panose="020B0604020202020204" pitchFamily="34" charset="0"/>
              <a:buChar char="•"/>
            </a:pPr>
            <a:r>
              <a:rPr lang="en-GB" dirty="0">
                <a:solidFill>
                  <a:schemeClr val="tx1"/>
                </a:solidFill>
              </a:rPr>
              <a:t>Low volatility</a:t>
            </a:r>
          </a:p>
          <a:p>
            <a:pPr marL="285750" indent="-285750">
              <a:buFont typeface="Arial" panose="020B0604020202020204" pitchFamily="34" charset="0"/>
              <a:buChar char="•"/>
            </a:pPr>
            <a:r>
              <a:rPr lang="en-GB" dirty="0">
                <a:solidFill>
                  <a:schemeClr val="tx1"/>
                </a:solidFill>
              </a:rPr>
              <a:t>Low viscosity</a:t>
            </a:r>
          </a:p>
        </p:txBody>
      </p:sp>
      <p:sp>
        <p:nvSpPr>
          <p:cNvPr id="14" name="Oval 13">
            <a:extLst>
              <a:ext uri="{FF2B5EF4-FFF2-40B4-BE49-F238E27FC236}">
                <a16:creationId xmlns:a16="http://schemas.microsoft.com/office/drawing/2014/main" id="{74CA4BA6-4452-56E1-CCA5-7097EA411874}"/>
              </a:ext>
            </a:extLst>
          </p:cNvPr>
          <p:cNvSpPr/>
          <p:nvPr/>
        </p:nvSpPr>
        <p:spPr>
          <a:xfrm>
            <a:off x="5980914" y="3924000"/>
            <a:ext cx="3240000" cy="2520000"/>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600" dirty="0">
                <a:solidFill>
                  <a:schemeClr val="bg1"/>
                </a:solidFill>
              </a:rPr>
              <a:t>Chemical</a:t>
            </a:r>
          </a:p>
        </p:txBody>
      </p:sp>
      <p:sp>
        <p:nvSpPr>
          <p:cNvPr id="16" name="Oval 15">
            <a:extLst>
              <a:ext uri="{FF2B5EF4-FFF2-40B4-BE49-F238E27FC236}">
                <a16:creationId xmlns:a16="http://schemas.microsoft.com/office/drawing/2014/main" id="{EF6AD7F0-9E48-76B3-E3C8-9730A779D7A5}"/>
              </a:ext>
            </a:extLst>
          </p:cNvPr>
          <p:cNvSpPr/>
          <p:nvPr/>
        </p:nvSpPr>
        <p:spPr>
          <a:xfrm>
            <a:off x="2971086" y="3924000"/>
            <a:ext cx="3240000" cy="252000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dirty="0">
                <a:solidFill>
                  <a:schemeClr val="bg1"/>
                </a:solidFill>
              </a:rPr>
              <a:t>Physical</a:t>
            </a:r>
          </a:p>
        </p:txBody>
      </p:sp>
      <p:sp>
        <p:nvSpPr>
          <p:cNvPr id="12" name="Oval 11">
            <a:extLst>
              <a:ext uri="{FF2B5EF4-FFF2-40B4-BE49-F238E27FC236}">
                <a16:creationId xmlns:a16="http://schemas.microsoft.com/office/drawing/2014/main" id="{F2F0A6C2-E72E-A2A9-5CE5-2CB63569466C}"/>
              </a:ext>
            </a:extLst>
          </p:cNvPr>
          <p:cNvSpPr/>
          <p:nvPr/>
        </p:nvSpPr>
        <p:spPr>
          <a:xfrm>
            <a:off x="4628186" y="3924000"/>
            <a:ext cx="2520000" cy="2520000"/>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600" dirty="0"/>
              <a:t>Ideal </a:t>
            </a:r>
          </a:p>
          <a:p>
            <a:pPr algn="ctr"/>
            <a:r>
              <a:rPr lang="en-GB" sz="2600" dirty="0"/>
              <a:t>Liquid </a:t>
            </a:r>
          </a:p>
          <a:p>
            <a:pPr algn="ctr"/>
            <a:r>
              <a:rPr lang="en-GB" sz="2600" dirty="0"/>
              <a:t>Sorbent</a:t>
            </a:r>
          </a:p>
        </p:txBody>
      </p:sp>
      <p:sp>
        <p:nvSpPr>
          <p:cNvPr id="27" name="TextBox 26">
            <a:extLst>
              <a:ext uri="{FF2B5EF4-FFF2-40B4-BE49-F238E27FC236}">
                <a16:creationId xmlns:a16="http://schemas.microsoft.com/office/drawing/2014/main" id="{31FEA59C-02DA-6049-2942-85E40A4DBE85}"/>
              </a:ext>
            </a:extLst>
          </p:cNvPr>
          <p:cNvSpPr txBox="1"/>
          <p:nvPr/>
        </p:nvSpPr>
        <p:spPr>
          <a:xfrm>
            <a:off x="469377" y="1255420"/>
            <a:ext cx="3240000" cy="2520000"/>
          </a:xfrm>
          <a:prstGeom prst="roundRect">
            <a:avLst/>
          </a:prstGeom>
          <a:solidFill>
            <a:srgbClr val="C9A6FC"/>
          </a:solidFill>
          <a:ln>
            <a:solidFill>
              <a:schemeClr val="tx1"/>
            </a:solidFill>
          </a:ln>
        </p:spPr>
        <p:txBody>
          <a:bodyPr wrap="square" rtlCol="0" anchor="ctr">
            <a:noAutofit/>
          </a:bodyPr>
          <a:lstStyle/>
          <a:p>
            <a:pPr marL="285750" indent="-285750">
              <a:buFont typeface="Wingdings" panose="05000000000000000000" pitchFamily="2" charset="2"/>
              <a:buChar char="v"/>
            </a:pPr>
            <a:r>
              <a:rPr lang="en-GB" dirty="0"/>
              <a:t>Investigate the chemisorption properties in ionic liquids for CO</a:t>
            </a:r>
            <a:r>
              <a:rPr lang="en-GB" baseline="-25000" dirty="0"/>
              <a:t>2 </a:t>
            </a:r>
            <a:r>
              <a:rPr lang="en-GB" dirty="0"/>
              <a:t>capture</a:t>
            </a:r>
          </a:p>
        </p:txBody>
      </p:sp>
      <p:sp>
        <p:nvSpPr>
          <p:cNvPr id="33" name="TextBox 32">
            <a:extLst>
              <a:ext uri="{FF2B5EF4-FFF2-40B4-BE49-F238E27FC236}">
                <a16:creationId xmlns:a16="http://schemas.microsoft.com/office/drawing/2014/main" id="{CDE0E515-BDE1-830E-0E47-2AADF0FA3099}"/>
              </a:ext>
            </a:extLst>
          </p:cNvPr>
          <p:cNvSpPr txBox="1"/>
          <p:nvPr/>
        </p:nvSpPr>
        <p:spPr>
          <a:xfrm>
            <a:off x="4476000" y="1236239"/>
            <a:ext cx="3240000" cy="2520000"/>
          </a:xfrm>
          <a:prstGeom prst="roundRect">
            <a:avLst/>
          </a:prstGeom>
          <a:solidFill>
            <a:srgbClr val="579F4B"/>
          </a:solidFill>
          <a:ln>
            <a:solidFill>
              <a:schemeClr val="tx1"/>
            </a:solidFill>
          </a:ln>
        </p:spPr>
        <p:txBody>
          <a:bodyPr wrap="square" rtlCol="0" anchor="ctr">
            <a:noAutofit/>
          </a:bodyPr>
          <a:lstStyle/>
          <a:p>
            <a:pPr marL="285750" indent="-285750">
              <a:buFont typeface="Wingdings" panose="05000000000000000000" pitchFamily="2" charset="2"/>
              <a:buChar char="v"/>
            </a:pPr>
            <a:r>
              <a:rPr lang="en-GB" dirty="0"/>
              <a:t>Further understand the effects of water on CO</a:t>
            </a:r>
            <a:r>
              <a:rPr lang="en-GB" baseline="-25000" dirty="0"/>
              <a:t>2 </a:t>
            </a:r>
            <a:r>
              <a:rPr lang="en-GB" dirty="0"/>
              <a:t>capture by ILs</a:t>
            </a:r>
          </a:p>
        </p:txBody>
      </p:sp>
      <p:sp>
        <p:nvSpPr>
          <p:cNvPr id="34" name="TextBox 33">
            <a:extLst>
              <a:ext uri="{FF2B5EF4-FFF2-40B4-BE49-F238E27FC236}">
                <a16:creationId xmlns:a16="http://schemas.microsoft.com/office/drawing/2014/main" id="{93EEF7AB-1E37-CC1F-91FF-79E4E18DC3EA}"/>
              </a:ext>
            </a:extLst>
          </p:cNvPr>
          <p:cNvSpPr txBox="1"/>
          <p:nvPr/>
        </p:nvSpPr>
        <p:spPr>
          <a:xfrm>
            <a:off x="8482623" y="1254926"/>
            <a:ext cx="3240000" cy="2520000"/>
          </a:xfrm>
          <a:prstGeom prst="roundRect">
            <a:avLst/>
          </a:prstGeom>
          <a:solidFill>
            <a:srgbClr val="CCCC00"/>
          </a:solidFill>
          <a:ln>
            <a:solidFill>
              <a:schemeClr val="tx1"/>
            </a:solidFill>
          </a:ln>
        </p:spPr>
        <p:txBody>
          <a:bodyPr wrap="square" rtlCol="0" anchor="ctr">
            <a:noAutofit/>
          </a:bodyPr>
          <a:lstStyle/>
          <a:p>
            <a:pPr marL="285750" indent="-285750">
              <a:buFont typeface="Wingdings" panose="05000000000000000000" pitchFamily="2" charset="2"/>
              <a:buChar char="v"/>
            </a:pPr>
            <a:r>
              <a:rPr lang="en-GB" dirty="0"/>
              <a:t>Build a database for CO</a:t>
            </a:r>
            <a:r>
              <a:rPr lang="en-GB" baseline="-25000" dirty="0"/>
              <a:t>2 </a:t>
            </a:r>
            <a:r>
              <a:rPr lang="en-GB" dirty="0"/>
              <a:t>capture in ionic liquids (Poster)</a:t>
            </a:r>
            <a:endParaRPr lang="en-GB" baseline="-25000" dirty="0"/>
          </a:p>
        </p:txBody>
      </p:sp>
    </p:spTree>
    <p:extLst>
      <p:ext uri="{BB962C8B-B14F-4D97-AF65-F5344CB8AC3E}">
        <p14:creationId xmlns:p14="http://schemas.microsoft.com/office/powerpoint/2010/main" val="937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4" grpId="0" animBg="1"/>
      <p:bldP spid="16" grpId="0" animBg="1"/>
      <p:bldP spid="12" grpId="0" animBg="1"/>
      <p:bldP spid="27"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8FF6989-F38A-C1ED-B5BC-C03441EACD81}"/>
              </a:ext>
            </a:extLst>
          </p:cNvPr>
          <p:cNvSpPr txBox="1"/>
          <p:nvPr/>
        </p:nvSpPr>
        <p:spPr>
          <a:xfrm>
            <a:off x="4743209" y="4145326"/>
            <a:ext cx="7156981" cy="2484000"/>
          </a:xfrm>
          <a:prstGeom prst="roundRect">
            <a:avLst/>
          </a:prstGeom>
          <a:solidFill>
            <a:srgbClr val="FF9900"/>
          </a:solidFill>
          <a:ln>
            <a:solidFill>
              <a:schemeClr val="tx1"/>
            </a:solidFill>
          </a:ln>
        </p:spPr>
        <p:txBody>
          <a:bodyPr wrap="square" rtlCol="0">
            <a:spAutoFit/>
          </a:bodyPr>
          <a:lstStyle/>
          <a:p>
            <a:r>
              <a:rPr lang="en-GB" b="1" dirty="0"/>
              <a:t>Drawbacks;</a:t>
            </a:r>
          </a:p>
          <a:p>
            <a:pPr marL="285750" indent="-285750">
              <a:buFont typeface="Arial" panose="020B0604020202020204" pitchFamily="34" charset="0"/>
              <a:buChar char="•"/>
            </a:pPr>
            <a:r>
              <a:rPr lang="en-GB" dirty="0"/>
              <a:t>Very viscous diluted in water to 30 %wt. Water high heat capacity energy intensive to heat to desorption temperatures</a:t>
            </a:r>
            <a:r>
              <a:rPr lang="en-GB" dirty="0">
                <a:highlight>
                  <a:srgbClr val="00FF00"/>
                </a:highlight>
              </a:rPr>
              <a:t> </a:t>
            </a:r>
          </a:p>
          <a:p>
            <a:pPr marL="285750" indent="-285750">
              <a:buFont typeface="Arial" panose="020B0604020202020204" pitchFamily="34" charset="0"/>
              <a:buChar char="•"/>
            </a:pPr>
            <a:r>
              <a:rPr lang="en-GB" dirty="0"/>
              <a:t>Degrade into corrosive by-products</a:t>
            </a:r>
          </a:p>
          <a:p>
            <a:pPr marL="285750" indent="-285750">
              <a:buFont typeface="Arial" panose="020B0604020202020204" pitchFamily="34" charset="0"/>
              <a:buChar char="•"/>
            </a:pPr>
            <a:endParaRPr lang="en-GB" baseline="-25000" dirty="0"/>
          </a:p>
        </p:txBody>
      </p:sp>
      <p:pic>
        <p:nvPicPr>
          <p:cNvPr id="7" name="Picture 6">
            <a:extLst>
              <a:ext uri="{FF2B5EF4-FFF2-40B4-BE49-F238E27FC236}">
                <a16:creationId xmlns:a16="http://schemas.microsoft.com/office/drawing/2014/main" id="{F54B11E1-38E8-7F3E-0A51-8BD22951B175}"/>
              </a:ext>
            </a:extLst>
          </p:cNvPr>
          <p:cNvPicPr>
            <a:picLocks noChangeAspect="1"/>
          </p:cNvPicPr>
          <p:nvPr/>
        </p:nvPicPr>
        <p:blipFill>
          <a:blip r:embed="rId3"/>
          <a:stretch>
            <a:fillRect/>
          </a:stretch>
        </p:blipFill>
        <p:spPr>
          <a:xfrm>
            <a:off x="363112" y="2324561"/>
            <a:ext cx="4380097" cy="3682629"/>
          </a:xfrm>
          <a:prstGeom prst="rect">
            <a:avLst/>
          </a:prstGeom>
          <a:ln>
            <a:solidFill>
              <a:schemeClr val="tx1"/>
            </a:solidFill>
          </a:ln>
        </p:spPr>
      </p:pic>
      <p:sp>
        <p:nvSpPr>
          <p:cNvPr id="2" name="Footer Placeholder 1">
            <a:extLst>
              <a:ext uri="{FF2B5EF4-FFF2-40B4-BE49-F238E27FC236}">
                <a16:creationId xmlns:a16="http://schemas.microsoft.com/office/drawing/2014/main" id="{7E68E7F3-2A3E-7DBB-C714-D530B11EE5FA}"/>
              </a:ext>
            </a:extLst>
          </p:cNvPr>
          <p:cNvSpPr>
            <a:spLocks noGrp="1"/>
          </p:cNvSpPr>
          <p:nvPr>
            <p:ph type="ftr" sz="quarter" idx="11"/>
          </p:nvPr>
        </p:nvSpPr>
        <p:spPr/>
        <p:txBody>
          <a:bodyPr/>
          <a:lstStyle/>
          <a:p>
            <a:r>
              <a:rPr lang="en-US"/>
              <a:t>CONFIDENTAL</a:t>
            </a:r>
          </a:p>
        </p:txBody>
      </p:sp>
      <p:sp>
        <p:nvSpPr>
          <p:cNvPr id="3" name="Slide Number Placeholder 2">
            <a:extLst>
              <a:ext uri="{FF2B5EF4-FFF2-40B4-BE49-F238E27FC236}">
                <a16:creationId xmlns:a16="http://schemas.microsoft.com/office/drawing/2014/main" id="{21B3500A-C18D-5214-1F8E-951EDF379FA7}"/>
              </a:ext>
            </a:extLst>
          </p:cNvPr>
          <p:cNvSpPr>
            <a:spLocks noGrp="1"/>
          </p:cNvSpPr>
          <p:nvPr>
            <p:ph type="sldNum" sz="quarter" idx="12"/>
          </p:nvPr>
        </p:nvSpPr>
        <p:spPr/>
        <p:txBody>
          <a:bodyPr/>
          <a:lstStyle/>
          <a:p>
            <a:fld id="{11062EB2-64A0-3947-BDFA-B9F4497B3101}" type="slidenum">
              <a:rPr lang="en-US" smtClean="0"/>
              <a:t>5</a:t>
            </a:fld>
            <a:endParaRPr lang="en-US"/>
          </a:p>
        </p:txBody>
      </p:sp>
      <p:sp>
        <p:nvSpPr>
          <p:cNvPr id="5" name="Title 1">
            <a:extLst>
              <a:ext uri="{FF2B5EF4-FFF2-40B4-BE49-F238E27FC236}">
                <a16:creationId xmlns:a16="http://schemas.microsoft.com/office/drawing/2014/main" id="{6E38ECCA-6911-54A9-3564-AFE55D86B7A8}"/>
              </a:ext>
            </a:extLst>
          </p:cNvPr>
          <p:cNvSpPr txBox="1">
            <a:spLocks/>
          </p:cNvSpPr>
          <p:nvPr/>
        </p:nvSpPr>
        <p:spPr>
          <a:xfrm>
            <a:off x="360000" y="118800"/>
            <a:ext cx="11520000" cy="108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Introduction</a:t>
            </a:r>
          </a:p>
        </p:txBody>
      </p:sp>
      <p:sp>
        <p:nvSpPr>
          <p:cNvPr id="8" name="TextBox 7">
            <a:extLst>
              <a:ext uri="{FF2B5EF4-FFF2-40B4-BE49-F238E27FC236}">
                <a16:creationId xmlns:a16="http://schemas.microsoft.com/office/drawing/2014/main" id="{F9CB04BC-C8CD-EAD0-15C5-A83EC75B1865}"/>
              </a:ext>
            </a:extLst>
          </p:cNvPr>
          <p:cNvSpPr txBox="1"/>
          <p:nvPr/>
        </p:nvSpPr>
        <p:spPr>
          <a:xfrm>
            <a:off x="1486461" y="6000341"/>
            <a:ext cx="1511354" cy="307777"/>
          </a:xfrm>
          <a:prstGeom prst="rect">
            <a:avLst/>
          </a:prstGeom>
          <a:noFill/>
        </p:spPr>
        <p:txBody>
          <a:bodyPr wrap="square" rtlCol="0">
            <a:spAutoFit/>
          </a:bodyPr>
          <a:lstStyle/>
          <a:p>
            <a:pPr algn="ctr"/>
            <a:r>
              <a:rPr lang="en-GB" sz="1400" dirty="0"/>
              <a:t>Copied</a:t>
            </a:r>
            <a:r>
              <a:rPr lang="en-GB" sz="1400" baseline="30000" dirty="0"/>
              <a:t>2</a:t>
            </a:r>
          </a:p>
        </p:txBody>
      </p:sp>
      <p:sp>
        <p:nvSpPr>
          <p:cNvPr id="11" name="TextBox 10">
            <a:extLst>
              <a:ext uri="{FF2B5EF4-FFF2-40B4-BE49-F238E27FC236}">
                <a16:creationId xmlns:a16="http://schemas.microsoft.com/office/drawing/2014/main" id="{12731B5B-C128-B6CF-71D8-797BBDC771AF}"/>
              </a:ext>
            </a:extLst>
          </p:cNvPr>
          <p:cNvSpPr txBox="1"/>
          <p:nvPr/>
        </p:nvSpPr>
        <p:spPr>
          <a:xfrm>
            <a:off x="360000" y="1101764"/>
            <a:ext cx="11540190" cy="749141"/>
          </a:xfrm>
          <a:prstGeom prst="roundRect">
            <a:avLst/>
          </a:prstGeom>
          <a:solidFill>
            <a:srgbClr val="92D050"/>
          </a:solidFill>
          <a:ln>
            <a:solidFill>
              <a:schemeClr val="tx1"/>
            </a:solidFill>
          </a:ln>
        </p:spPr>
        <p:txBody>
          <a:bodyPr wrap="square" rtlCol="0">
            <a:spAutoFit/>
          </a:bodyPr>
          <a:lstStyle/>
          <a:p>
            <a:r>
              <a:rPr lang="en-GB" sz="2000" b="1" dirty="0"/>
              <a:t>What is flue gas?</a:t>
            </a:r>
          </a:p>
          <a:p>
            <a:r>
              <a:rPr lang="en-GB" dirty="0"/>
              <a:t>Post-combustion exhaust, primarily N</a:t>
            </a:r>
            <a:r>
              <a:rPr lang="en-GB" baseline="-25000" dirty="0"/>
              <a:t>2</a:t>
            </a:r>
            <a:r>
              <a:rPr lang="en-GB" dirty="0"/>
              <a:t>, 3-15% CO</a:t>
            </a:r>
            <a:r>
              <a:rPr lang="en-GB" baseline="-25000" dirty="0"/>
              <a:t>2</a:t>
            </a:r>
            <a:r>
              <a:rPr lang="en-GB" dirty="0"/>
              <a:t>, O</a:t>
            </a:r>
            <a:r>
              <a:rPr lang="en-GB" baseline="-25000" dirty="0"/>
              <a:t>2 </a:t>
            </a:r>
            <a:r>
              <a:rPr lang="en-GB" dirty="0"/>
              <a:t>&amp; water vapour with other trace impurities (CH</a:t>
            </a:r>
            <a:r>
              <a:rPr lang="en-GB" baseline="-25000" dirty="0"/>
              <a:t>4</a:t>
            </a:r>
            <a:r>
              <a:rPr lang="en-GB" dirty="0"/>
              <a:t>/NO</a:t>
            </a:r>
            <a:r>
              <a:rPr lang="en-GB" baseline="-25000" dirty="0"/>
              <a:t>x</a:t>
            </a:r>
            <a:r>
              <a:rPr lang="en-GB" dirty="0"/>
              <a:t>/</a:t>
            </a:r>
            <a:r>
              <a:rPr lang="en-GB" dirty="0" err="1"/>
              <a:t>SO</a:t>
            </a:r>
            <a:r>
              <a:rPr lang="en-GB" baseline="-25000" dirty="0" err="1"/>
              <a:t>x</a:t>
            </a:r>
            <a:r>
              <a:rPr lang="en-GB" dirty="0"/>
              <a:t>)</a:t>
            </a:r>
            <a:r>
              <a:rPr lang="en-GB" baseline="30000" dirty="0"/>
              <a:t>1</a:t>
            </a:r>
          </a:p>
        </p:txBody>
      </p:sp>
      <p:sp>
        <p:nvSpPr>
          <p:cNvPr id="12" name="TextBox 11">
            <a:extLst>
              <a:ext uri="{FF2B5EF4-FFF2-40B4-BE49-F238E27FC236}">
                <a16:creationId xmlns:a16="http://schemas.microsoft.com/office/drawing/2014/main" id="{E46B832A-04AC-DD2D-F8AE-602B268054ED}"/>
              </a:ext>
            </a:extLst>
          </p:cNvPr>
          <p:cNvSpPr txBox="1"/>
          <p:nvPr/>
        </p:nvSpPr>
        <p:spPr>
          <a:xfrm>
            <a:off x="180000" y="6570000"/>
            <a:ext cx="11520000" cy="246221"/>
          </a:xfrm>
          <a:prstGeom prst="rect">
            <a:avLst/>
          </a:prstGeom>
          <a:noFill/>
        </p:spPr>
        <p:txBody>
          <a:bodyPr wrap="square" rtlCol="0">
            <a:spAutoFit/>
          </a:bodyPr>
          <a:lstStyle/>
          <a:p>
            <a:r>
              <a:rPr lang="en-GB" sz="1000" b="1" dirty="0">
                <a:effectLst/>
                <a:ea typeface="Times New Roman" panose="02020603050405020304" pitchFamily="18" charset="0"/>
                <a:cs typeface="Times New Roman" panose="02020603050405020304" pitchFamily="18" charset="0"/>
              </a:rPr>
              <a:t>1)</a:t>
            </a:r>
            <a:r>
              <a:rPr lang="en-GB" sz="1000" dirty="0">
                <a:effectLst/>
                <a:ea typeface="Times New Roman" panose="02020603050405020304" pitchFamily="18" charset="0"/>
                <a:cs typeface="Times New Roman" panose="02020603050405020304" pitchFamily="18" charset="0"/>
              </a:rPr>
              <a:t> X. Wang et al, Front Energy Res, 2020, </a:t>
            </a:r>
            <a:r>
              <a:rPr lang="en-GB" sz="1000" b="1" dirty="0">
                <a:effectLst/>
                <a:ea typeface="Times New Roman" panose="02020603050405020304" pitchFamily="18" charset="0"/>
                <a:cs typeface="Times New Roman" panose="02020603050405020304" pitchFamily="18" charset="0"/>
              </a:rPr>
              <a:t>8</a:t>
            </a:r>
            <a:r>
              <a:rPr lang="en-GB" sz="1000" dirty="0">
                <a:effectLst/>
                <a:ea typeface="Times New Roman" panose="02020603050405020304" pitchFamily="18" charset="0"/>
                <a:cs typeface="Times New Roman" panose="02020603050405020304" pitchFamily="18" charset="0"/>
              </a:rPr>
              <a:t>, 560849.</a:t>
            </a:r>
            <a:r>
              <a:rPr lang="en-GB" sz="1000" dirty="0">
                <a:ea typeface="Times New Roman" panose="02020603050405020304" pitchFamily="18" charset="0"/>
                <a:cs typeface="Times New Roman" panose="02020603050405020304" pitchFamily="18" charset="0"/>
              </a:rPr>
              <a:t>| </a:t>
            </a:r>
            <a:r>
              <a:rPr lang="en-GB" sz="1000" b="1" dirty="0">
                <a:ea typeface="Times New Roman" panose="02020603050405020304" pitchFamily="18" charset="0"/>
                <a:cs typeface="Times New Roman" panose="02020603050405020304" pitchFamily="18" charset="0"/>
              </a:rPr>
              <a:t>2)</a:t>
            </a:r>
            <a:r>
              <a:rPr lang="en-GB" sz="1000" dirty="0">
                <a:ea typeface="Times New Roman" panose="02020603050405020304" pitchFamily="18" charset="0"/>
                <a:cs typeface="Times New Roman" panose="02020603050405020304" pitchFamily="18" charset="0"/>
              </a:rPr>
              <a:t> </a:t>
            </a:r>
            <a:r>
              <a:rPr lang="en-GB" sz="1000" dirty="0"/>
              <a:t>B. Dutcher et al, ACS </a:t>
            </a:r>
            <a:r>
              <a:rPr lang="en-GB" sz="1000" dirty="0" err="1"/>
              <a:t>Appl</a:t>
            </a:r>
            <a:r>
              <a:rPr lang="en-GB" sz="1000" dirty="0"/>
              <a:t> Mater Interfaces, 2015</a:t>
            </a:r>
            <a:r>
              <a:rPr lang="en-GB" sz="1000" b="1" dirty="0"/>
              <a:t>, 7</a:t>
            </a:r>
            <a:r>
              <a:rPr lang="en-GB" sz="1000" dirty="0"/>
              <a:t>, 2137–2148. |</a:t>
            </a:r>
            <a:r>
              <a:rPr lang="en-GB" sz="1000" b="1" dirty="0"/>
              <a:t>3) </a:t>
            </a:r>
            <a:r>
              <a:rPr lang="en-GB" sz="1000" dirty="0"/>
              <a:t>NPL REPORT (RES) 1613 |</a:t>
            </a:r>
            <a:r>
              <a:rPr lang="en-GB" sz="1000" b="1" dirty="0"/>
              <a:t>4)</a:t>
            </a:r>
            <a:r>
              <a:rPr lang="en-GB" sz="1000" dirty="0"/>
              <a:t> Akram eta al, Int. J. Greenhouse Gas Control 95 (2020) 102</a:t>
            </a:r>
            <a:endParaRPr lang="en-GB" sz="1000" b="1" dirty="0"/>
          </a:p>
        </p:txBody>
      </p:sp>
      <p:sp>
        <p:nvSpPr>
          <p:cNvPr id="13" name="TextBox 12">
            <a:extLst>
              <a:ext uri="{FF2B5EF4-FFF2-40B4-BE49-F238E27FC236}">
                <a16:creationId xmlns:a16="http://schemas.microsoft.com/office/drawing/2014/main" id="{716EBB65-8C8A-4843-B50D-F7910DBA755A}"/>
              </a:ext>
            </a:extLst>
          </p:cNvPr>
          <p:cNvSpPr txBox="1"/>
          <p:nvPr/>
        </p:nvSpPr>
        <p:spPr>
          <a:xfrm>
            <a:off x="10774707" y="662781"/>
            <a:ext cx="674748" cy="261610"/>
          </a:xfrm>
          <a:prstGeom prst="rect">
            <a:avLst/>
          </a:prstGeom>
          <a:noFill/>
        </p:spPr>
        <p:txBody>
          <a:bodyPr wrap="square" rtlCol="0">
            <a:spAutoFit/>
          </a:bodyPr>
          <a:lstStyle/>
          <a:p>
            <a:r>
              <a:rPr lang="en-US" sz="1100" b="1" dirty="0">
                <a:solidFill>
                  <a:srgbClr val="FF0000"/>
                </a:solidFill>
              </a:rPr>
              <a:t>QUILL</a:t>
            </a:r>
          </a:p>
        </p:txBody>
      </p:sp>
      <p:sp>
        <p:nvSpPr>
          <p:cNvPr id="4" name="TextBox 3">
            <a:extLst>
              <a:ext uri="{FF2B5EF4-FFF2-40B4-BE49-F238E27FC236}">
                <a16:creationId xmlns:a16="http://schemas.microsoft.com/office/drawing/2014/main" id="{1C4258FB-7697-782B-F9A6-6C1895E00BE7}"/>
              </a:ext>
            </a:extLst>
          </p:cNvPr>
          <p:cNvSpPr txBox="1"/>
          <p:nvPr/>
        </p:nvSpPr>
        <p:spPr>
          <a:xfrm>
            <a:off x="4743209" y="1854924"/>
            <a:ext cx="7156981" cy="2281476"/>
          </a:xfrm>
          <a:prstGeom prst="roundRect">
            <a:avLst/>
          </a:prstGeom>
          <a:solidFill>
            <a:schemeClr val="accent4">
              <a:lumMod val="40000"/>
              <a:lumOff val="60000"/>
            </a:schemeClr>
          </a:solidFill>
          <a:ln>
            <a:solidFill>
              <a:schemeClr val="tx1"/>
            </a:solidFill>
          </a:ln>
        </p:spPr>
        <p:txBody>
          <a:bodyPr wrap="square" rtlCol="0">
            <a:spAutoFit/>
          </a:bodyPr>
          <a:lstStyle/>
          <a:p>
            <a:r>
              <a:rPr lang="en-GB" sz="2000" b="1" dirty="0"/>
              <a:t>Current industrial standard? </a:t>
            </a:r>
          </a:p>
          <a:p>
            <a:pPr marL="285750" indent="-285750" algn="just">
              <a:buFont typeface="Arial" panose="020B0604020202020204" pitchFamily="34" charset="0"/>
              <a:buChar char="•"/>
            </a:pPr>
            <a:r>
              <a:rPr lang="en-GB" dirty="0"/>
              <a:t>The current industrial standard for CO</a:t>
            </a:r>
            <a:r>
              <a:rPr lang="en-GB" baseline="-25000" dirty="0"/>
              <a:t>2</a:t>
            </a:r>
            <a:r>
              <a:rPr lang="en-GB" dirty="0"/>
              <a:t> capture are amine scrubbers, most commonly monoethanolamide (MEA) and other amine blends commonly methyl diethanolamine (MDEA) &amp; piperazine (PZ)  </a:t>
            </a:r>
          </a:p>
          <a:p>
            <a:endParaRPr lang="en-GB" b="1" dirty="0">
              <a:highlight>
                <a:srgbClr val="00FF00"/>
              </a:highlight>
            </a:endParaRPr>
          </a:p>
          <a:p>
            <a:endParaRPr lang="en-GB" b="1" dirty="0">
              <a:highlight>
                <a:srgbClr val="00FF00"/>
              </a:highlight>
            </a:endParaRPr>
          </a:p>
          <a:p>
            <a:endParaRPr lang="en-GB" b="1" dirty="0">
              <a:highlight>
                <a:srgbClr val="00FF00"/>
              </a:highlight>
            </a:endParaRPr>
          </a:p>
        </p:txBody>
      </p:sp>
      <p:graphicFrame>
        <p:nvGraphicFramePr>
          <p:cNvPr id="6" name="Object 5">
            <a:extLst>
              <a:ext uri="{FF2B5EF4-FFF2-40B4-BE49-F238E27FC236}">
                <a16:creationId xmlns:a16="http://schemas.microsoft.com/office/drawing/2014/main" id="{30664578-68E2-9D28-975A-8270345DA536}"/>
              </a:ext>
            </a:extLst>
          </p:cNvPr>
          <p:cNvGraphicFramePr>
            <a:graphicFrameLocks noChangeAspect="1"/>
          </p:cNvGraphicFramePr>
          <p:nvPr>
            <p:extLst>
              <p:ext uri="{D42A27DB-BD31-4B8C-83A1-F6EECF244321}">
                <p14:modId xmlns:p14="http://schemas.microsoft.com/office/powerpoint/2010/main" val="1896457898"/>
              </p:ext>
            </p:extLst>
          </p:nvPr>
        </p:nvGraphicFramePr>
        <p:xfrm>
          <a:off x="6035011" y="3170961"/>
          <a:ext cx="4650375" cy="1015059"/>
        </p:xfrm>
        <a:graphic>
          <a:graphicData uri="http://schemas.openxmlformats.org/presentationml/2006/ole">
            <mc:AlternateContent xmlns:mc="http://schemas.openxmlformats.org/markup-compatibility/2006">
              <mc:Choice xmlns:v="urn:schemas-microsoft-com:vml" Requires="v">
                <p:oleObj name="CS ChemDraw Drawing" r:id="rId4" imgW="2654363" imgH="644328" progId="ChemDraw.Document.6.0">
                  <p:embed/>
                </p:oleObj>
              </mc:Choice>
              <mc:Fallback>
                <p:oleObj name="CS ChemDraw Drawing" r:id="rId4" imgW="2654363" imgH="644328" progId="ChemDraw.Document.6.0">
                  <p:embed/>
                  <p:pic>
                    <p:nvPicPr>
                      <p:cNvPr id="66" name="Object 65">
                        <a:extLst>
                          <a:ext uri="{FF2B5EF4-FFF2-40B4-BE49-F238E27FC236}">
                            <a16:creationId xmlns:a16="http://schemas.microsoft.com/office/drawing/2014/main" id="{EADB28E9-1E9B-2FCE-115D-CDF7ECA2EA61}"/>
                          </a:ext>
                        </a:extLst>
                      </p:cNvPr>
                      <p:cNvPicPr/>
                      <p:nvPr/>
                    </p:nvPicPr>
                    <p:blipFill>
                      <a:blip r:embed="rId5"/>
                      <a:stretch>
                        <a:fillRect/>
                      </a:stretch>
                    </p:blipFill>
                    <p:spPr>
                      <a:xfrm>
                        <a:off x="6035011" y="3170961"/>
                        <a:ext cx="4650375" cy="1015059"/>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C67EC93-C04E-26D3-F935-8E9B0F9B85EA}"/>
              </a:ext>
            </a:extLst>
          </p:cNvPr>
          <p:cNvGraphicFramePr>
            <a:graphicFrameLocks noChangeAspect="1"/>
          </p:cNvGraphicFramePr>
          <p:nvPr>
            <p:extLst>
              <p:ext uri="{D42A27DB-BD31-4B8C-83A1-F6EECF244321}">
                <p14:modId xmlns:p14="http://schemas.microsoft.com/office/powerpoint/2010/main" val="525526147"/>
              </p:ext>
            </p:extLst>
          </p:nvPr>
        </p:nvGraphicFramePr>
        <p:xfrm>
          <a:off x="6842554" y="5281601"/>
          <a:ext cx="2998762" cy="1003566"/>
        </p:xfrm>
        <a:graphic>
          <a:graphicData uri="http://schemas.openxmlformats.org/presentationml/2006/ole">
            <mc:AlternateContent xmlns:mc="http://schemas.openxmlformats.org/markup-compatibility/2006">
              <mc:Choice xmlns:v="urn:schemas-microsoft-com:vml" Requires="v">
                <p:oleObj name="CS ChemDraw Drawing" r:id="rId6" imgW="1656331" imgH="540763" progId="ChemDraw.Document.6.0">
                  <p:embed/>
                </p:oleObj>
              </mc:Choice>
              <mc:Fallback>
                <p:oleObj name="CS ChemDraw Drawing" r:id="rId6" imgW="1656331" imgH="540763" progId="ChemDraw.Document.6.0">
                  <p:embed/>
                  <p:pic>
                    <p:nvPicPr>
                      <p:cNvPr id="0" name=""/>
                      <p:cNvPicPr/>
                      <p:nvPr/>
                    </p:nvPicPr>
                    <p:blipFill>
                      <a:blip r:embed="rId7"/>
                      <a:stretch>
                        <a:fillRect/>
                      </a:stretch>
                    </p:blipFill>
                    <p:spPr>
                      <a:xfrm>
                        <a:off x="6842554" y="5281601"/>
                        <a:ext cx="2998762" cy="1003566"/>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1A1E59D8-B6DA-B350-5670-7B23E042AAF7}"/>
              </a:ext>
            </a:extLst>
          </p:cNvPr>
          <p:cNvSpPr txBox="1"/>
          <p:nvPr/>
        </p:nvSpPr>
        <p:spPr>
          <a:xfrm>
            <a:off x="6652717" y="6172100"/>
            <a:ext cx="1545209" cy="369332"/>
          </a:xfrm>
          <a:prstGeom prst="rect">
            <a:avLst/>
          </a:prstGeom>
          <a:noFill/>
        </p:spPr>
        <p:txBody>
          <a:bodyPr wrap="square" rtlCol="0">
            <a:spAutoFit/>
          </a:bodyPr>
          <a:lstStyle/>
          <a:p>
            <a:pPr algn="ctr"/>
            <a:r>
              <a:rPr lang="en-GB" b="1" dirty="0" err="1"/>
              <a:t>Nitramide</a:t>
            </a:r>
            <a:endParaRPr lang="en-GB" b="1" dirty="0"/>
          </a:p>
        </p:txBody>
      </p:sp>
      <p:sp>
        <p:nvSpPr>
          <p:cNvPr id="18" name="TextBox 17">
            <a:extLst>
              <a:ext uri="{FF2B5EF4-FFF2-40B4-BE49-F238E27FC236}">
                <a16:creationId xmlns:a16="http://schemas.microsoft.com/office/drawing/2014/main" id="{52ABFA21-7710-518B-FAD5-4F9769E2233D}"/>
              </a:ext>
            </a:extLst>
          </p:cNvPr>
          <p:cNvSpPr txBox="1"/>
          <p:nvPr/>
        </p:nvSpPr>
        <p:spPr>
          <a:xfrm>
            <a:off x="8667065" y="6167827"/>
            <a:ext cx="1545209" cy="369332"/>
          </a:xfrm>
          <a:prstGeom prst="rect">
            <a:avLst/>
          </a:prstGeom>
          <a:noFill/>
        </p:spPr>
        <p:txBody>
          <a:bodyPr wrap="square" rtlCol="0">
            <a:spAutoFit/>
          </a:bodyPr>
          <a:lstStyle/>
          <a:p>
            <a:pPr algn="ctr"/>
            <a:r>
              <a:rPr lang="en-GB" b="1" dirty="0"/>
              <a:t>Nitrosamines</a:t>
            </a:r>
          </a:p>
        </p:txBody>
      </p:sp>
    </p:spTree>
    <p:extLst>
      <p:ext uri="{BB962C8B-B14F-4D97-AF65-F5344CB8AC3E}">
        <p14:creationId xmlns:p14="http://schemas.microsoft.com/office/powerpoint/2010/main" val="242696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P spid="11" grpId="0" animBg="1"/>
      <p:bldP spid="4"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Alternate Process 12">
            <a:extLst>
              <a:ext uri="{FF2B5EF4-FFF2-40B4-BE49-F238E27FC236}">
                <a16:creationId xmlns:a16="http://schemas.microsoft.com/office/drawing/2014/main" id="{DBB589FE-2B13-818B-C351-D2D7B52B6981}"/>
              </a:ext>
            </a:extLst>
          </p:cNvPr>
          <p:cNvSpPr/>
          <p:nvPr/>
        </p:nvSpPr>
        <p:spPr>
          <a:xfrm>
            <a:off x="1046375" y="1138041"/>
            <a:ext cx="10001839" cy="3260078"/>
          </a:xfrm>
          <a:prstGeom prst="flowChartAlternateProcess">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4EC0CF6-D256-D540-975C-6443D61366F4}"/>
              </a:ext>
            </a:extLst>
          </p:cNvPr>
          <p:cNvSpPr>
            <a:spLocks noGrp="1"/>
          </p:cNvSpPr>
          <p:nvPr>
            <p:ph type="title" idx="4294967295"/>
          </p:nvPr>
        </p:nvSpPr>
        <p:spPr>
          <a:xfrm>
            <a:off x="360000" y="118800"/>
            <a:ext cx="11520000" cy="1080000"/>
          </a:xfrm>
        </p:spPr>
        <p:txBody>
          <a:bodyPr wrap="none"/>
          <a:lstStyle/>
          <a:p>
            <a:r>
              <a:rPr lang="en-US" b="1" dirty="0">
                <a:solidFill>
                  <a:srgbClr val="C00000"/>
                </a:solidFill>
                <a:latin typeface="Calibri" panose="020F0502020204030204" pitchFamily="34" charset="0"/>
                <a:cs typeface="Calibri" panose="020F0502020204030204" pitchFamily="34" charset="0"/>
              </a:rPr>
              <a:t>Practical work</a:t>
            </a:r>
          </a:p>
        </p:txBody>
      </p:sp>
      <p:sp>
        <p:nvSpPr>
          <p:cNvPr id="3" name="TextBox 2">
            <a:extLst>
              <a:ext uri="{FF2B5EF4-FFF2-40B4-BE49-F238E27FC236}">
                <a16:creationId xmlns:a16="http://schemas.microsoft.com/office/drawing/2014/main" id="{B51A3D42-10C9-DD8D-6CE0-3B0A9996DE82}"/>
              </a:ext>
            </a:extLst>
          </p:cNvPr>
          <p:cNvSpPr txBox="1"/>
          <p:nvPr/>
        </p:nvSpPr>
        <p:spPr>
          <a:xfrm>
            <a:off x="10774707" y="662781"/>
            <a:ext cx="674748" cy="261610"/>
          </a:xfrm>
          <a:prstGeom prst="rect">
            <a:avLst/>
          </a:prstGeom>
          <a:noFill/>
        </p:spPr>
        <p:txBody>
          <a:bodyPr wrap="square" rtlCol="0">
            <a:spAutoFit/>
          </a:bodyPr>
          <a:lstStyle/>
          <a:p>
            <a:r>
              <a:rPr lang="en-US" sz="1100" b="1" dirty="0">
                <a:solidFill>
                  <a:srgbClr val="FF0000"/>
                </a:solidFill>
              </a:rPr>
              <a:t>QUILL</a:t>
            </a:r>
          </a:p>
        </p:txBody>
      </p:sp>
      <p:sp>
        <p:nvSpPr>
          <p:cNvPr id="4" name="TextBox 3">
            <a:extLst>
              <a:ext uri="{FF2B5EF4-FFF2-40B4-BE49-F238E27FC236}">
                <a16:creationId xmlns:a16="http://schemas.microsoft.com/office/drawing/2014/main" id="{2746BDC3-D37D-3792-3BEB-AC0A9130499D}"/>
              </a:ext>
            </a:extLst>
          </p:cNvPr>
          <p:cNvSpPr txBox="1"/>
          <p:nvPr/>
        </p:nvSpPr>
        <p:spPr>
          <a:xfrm>
            <a:off x="1046375" y="4702271"/>
            <a:ext cx="10001839" cy="715089"/>
          </a:xfrm>
          <a:prstGeom prst="round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n-GB" dirty="0"/>
              <a:t>Currently look at these </a:t>
            </a:r>
            <a:r>
              <a:rPr lang="en-GB" dirty="0" err="1"/>
              <a:t>superbasic</a:t>
            </a:r>
            <a:r>
              <a:rPr lang="en-GB" dirty="0"/>
              <a:t> ILs</a:t>
            </a:r>
            <a:r>
              <a:rPr lang="en-GB" baseline="30000" dirty="0"/>
              <a:t>1</a:t>
            </a:r>
            <a:r>
              <a:rPr lang="en-GB" dirty="0"/>
              <a:t> for their chemisorption properties with CO</a:t>
            </a:r>
            <a:r>
              <a:rPr lang="en-GB" baseline="-25000" dirty="0"/>
              <a:t>2</a:t>
            </a:r>
          </a:p>
          <a:p>
            <a:pPr marL="285750" indent="-285750">
              <a:buFont typeface="Arial" panose="020B0604020202020204" pitchFamily="34" charset="0"/>
              <a:buChar char="•"/>
            </a:pPr>
            <a:r>
              <a:rPr lang="en-GB" dirty="0"/>
              <a:t>Will test the pure CO</a:t>
            </a:r>
            <a:r>
              <a:rPr lang="en-GB" baseline="-25000" dirty="0"/>
              <a:t>2 </a:t>
            </a:r>
            <a:r>
              <a:rPr lang="en-GB" dirty="0"/>
              <a:t>uptake and then CO</a:t>
            </a:r>
            <a:r>
              <a:rPr lang="en-GB" baseline="-25000" dirty="0"/>
              <a:t>2</a:t>
            </a:r>
            <a:r>
              <a:rPr lang="en-GB" dirty="0"/>
              <a:t>/N</a:t>
            </a:r>
            <a:r>
              <a:rPr lang="en-GB" baseline="-25000" dirty="0"/>
              <a:t>2</a:t>
            </a:r>
            <a:r>
              <a:rPr lang="en-GB" dirty="0"/>
              <a:t> mixture</a:t>
            </a:r>
            <a:r>
              <a:rPr lang="en-GB" baseline="-25000" dirty="0"/>
              <a:t> </a:t>
            </a:r>
            <a:r>
              <a:rPr lang="en-GB" dirty="0"/>
              <a:t>with different levels of water content. </a:t>
            </a:r>
            <a:endParaRPr lang="en-GB" baseline="-25000" dirty="0"/>
          </a:p>
        </p:txBody>
      </p:sp>
      <p:sp>
        <p:nvSpPr>
          <p:cNvPr id="5" name="Slide Number Placeholder 4">
            <a:extLst>
              <a:ext uri="{FF2B5EF4-FFF2-40B4-BE49-F238E27FC236}">
                <a16:creationId xmlns:a16="http://schemas.microsoft.com/office/drawing/2014/main" id="{3695F1A4-D1B4-45CA-A9BC-475B736930B3}"/>
              </a:ext>
            </a:extLst>
          </p:cNvPr>
          <p:cNvSpPr>
            <a:spLocks noGrp="1"/>
          </p:cNvSpPr>
          <p:nvPr>
            <p:ph type="sldNum" sz="quarter" idx="12"/>
          </p:nvPr>
        </p:nvSpPr>
        <p:spPr/>
        <p:txBody>
          <a:bodyPr/>
          <a:lstStyle/>
          <a:p>
            <a:fld id="{11062EB2-64A0-3947-BDFA-B9F4497B3101}" type="slidenum">
              <a:rPr lang="en-US" smtClean="0"/>
              <a:t>6</a:t>
            </a:fld>
            <a:endParaRPr lang="en-US"/>
          </a:p>
        </p:txBody>
      </p:sp>
      <p:sp>
        <p:nvSpPr>
          <p:cNvPr id="6" name="Footer Placeholder 5">
            <a:extLst>
              <a:ext uri="{FF2B5EF4-FFF2-40B4-BE49-F238E27FC236}">
                <a16:creationId xmlns:a16="http://schemas.microsoft.com/office/drawing/2014/main" id="{3B93FA84-114D-5B58-79C2-FEFD64FB3575}"/>
              </a:ext>
            </a:extLst>
          </p:cNvPr>
          <p:cNvSpPr>
            <a:spLocks noGrp="1"/>
          </p:cNvSpPr>
          <p:nvPr>
            <p:ph type="ftr" sz="quarter" idx="11"/>
          </p:nvPr>
        </p:nvSpPr>
        <p:spPr/>
        <p:txBody>
          <a:bodyPr/>
          <a:lstStyle/>
          <a:p>
            <a:r>
              <a:rPr lang="en-US"/>
              <a:t>CONFIDENTAL</a:t>
            </a:r>
          </a:p>
        </p:txBody>
      </p:sp>
      <p:sp>
        <p:nvSpPr>
          <p:cNvPr id="11" name="TextBox 10">
            <a:extLst>
              <a:ext uri="{FF2B5EF4-FFF2-40B4-BE49-F238E27FC236}">
                <a16:creationId xmlns:a16="http://schemas.microsoft.com/office/drawing/2014/main" id="{CB9D917E-C60E-406B-85C9-BC82BDE5A42B}"/>
              </a:ext>
            </a:extLst>
          </p:cNvPr>
          <p:cNvSpPr txBox="1"/>
          <p:nvPr/>
        </p:nvSpPr>
        <p:spPr>
          <a:xfrm>
            <a:off x="180000" y="6570000"/>
            <a:ext cx="11520000" cy="252000"/>
          </a:xfrm>
          <a:prstGeom prst="rect">
            <a:avLst/>
          </a:prstGeom>
          <a:noFill/>
        </p:spPr>
        <p:txBody>
          <a:bodyPr wrap="square" rtlCol="0">
            <a:spAutoFit/>
          </a:bodyPr>
          <a:lstStyle/>
          <a:p>
            <a:r>
              <a:rPr lang="en-GB" sz="1000" b="1" i="1" dirty="0">
                <a:effectLst/>
                <a:latin typeface="Calibri" panose="020F0502020204030204" pitchFamily="34" charset="0"/>
                <a:ea typeface="Times New Roman" panose="02020603050405020304" pitchFamily="18" charset="0"/>
                <a:cs typeface="Times New Roman" panose="02020603050405020304" pitchFamily="18" charset="0"/>
              </a:rPr>
              <a:t>1) </a:t>
            </a:r>
            <a:r>
              <a:rPr lang="en-GB" sz="1000" i="1" dirty="0">
                <a:effectLst/>
                <a:latin typeface="Calibri" panose="020F0502020204030204" pitchFamily="34" charset="0"/>
                <a:ea typeface="Times New Roman" panose="02020603050405020304" pitchFamily="18" charset="0"/>
                <a:cs typeface="Times New Roman" panose="02020603050405020304" pitchFamily="18" charset="0"/>
              </a:rPr>
              <a:t>Angel et al,</a:t>
            </a:r>
            <a:r>
              <a:rPr lang="en-GB" sz="10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000" i="1" dirty="0">
                <a:effectLst/>
                <a:latin typeface="Calibri" panose="020F0502020204030204" pitchFamily="34" charset="0"/>
                <a:ea typeface="Times New Roman" panose="02020603050405020304" pitchFamily="18" charset="0"/>
                <a:cs typeface="Times New Roman" panose="02020603050405020304" pitchFamily="18" charset="0"/>
              </a:rPr>
              <a:t>J Electrochem Soc, 2022, </a:t>
            </a:r>
            <a:r>
              <a:rPr lang="en-GB" sz="1000" b="1" i="1" dirty="0">
                <a:effectLst/>
                <a:latin typeface="Calibri" panose="020F0502020204030204" pitchFamily="34" charset="0"/>
                <a:ea typeface="Times New Roman" panose="02020603050405020304" pitchFamily="18" charset="0"/>
                <a:cs typeface="Times New Roman" panose="02020603050405020304" pitchFamily="18" charset="0"/>
              </a:rPr>
              <a:t>169</a:t>
            </a:r>
            <a:r>
              <a:rPr lang="en-GB" sz="1000" i="1" dirty="0">
                <a:effectLst/>
                <a:latin typeface="Calibri" panose="020F0502020204030204" pitchFamily="34" charset="0"/>
                <a:ea typeface="Times New Roman" panose="02020603050405020304" pitchFamily="18" charset="0"/>
                <a:cs typeface="Times New Roman" panose="02020603050405020304" pitchFamily="18" charset="0"/>
              </a:rPr>
              <a:t>, 086502.</a:t>
            </a:r>
            <a:endParaRPr lang="en-GB" sz="1000" dirty="0"/>
          </a:p>
        </p:txBody>
      </p:sp>
      <p:pic>
        <p:nvPicPr>
          <p:cNvPr id="12" name="Picture 11" descr="A black background with white text&#10;&#10;Description automatically generated">
            <a:extLst>
              <a:ext uri="{FF2B5EF4-FFF2-40B4-BE49-F238E27FC236}">
                <a16:creationId xmlns:a16="http://schemas.microsoft.com/office/drawing/2014/main" id="{BA204E42-B72E-629D-28A0-97D3B96409CE}"/>
              </a:ext>
            </a:extLst>
          </p:cNvPr>
          <p:cNvPicPr>
            <a:picLocks noChangeAspect="1"/>
          </p:cNvPicPr>
          <p:nvPr/>
        </p:nvPicPr>
        <p:blipFill>
          <a:blip r:embed="rId2"/>
          <a:stretch>
            <a:fillRect/>
          </a:stretch>
        </p:blipFill>
        <p:spPr>
          <a:xfrm>
            <a:off x="1380222" y="1291136"/>
            <a:ext cx="9136184" cy="3036638"/>
          </a:xfrm>
          <a:prstGeom prst="rect">
            <a:avLst/>
          </a:prstGeom>
          <a:noFill/>
        </p:spPr>
      </p:pic>
      <p:sp>
        <p:nvSpPr>
          <p:cNvPr id="14" name="Oval 13">
            <a:extLst>
              <a:ext uri="{FF2B5EF4-FFF2-40B4-BE49-F238E27FC236}">
                <a16:creationId xmlns:a16="http://schemas.microsoft.com/office/drawing/2014/main" id="{6785D0B8-88C9-31BA-8D12-3BDB894A9687}"/>
              </a:ext>
            </a:extLst>
          </p:cNvPr>
          <p:cNvSpPr/>
          <p:nvPr/>
        </p:nvSpPr>
        <p:spPr>
          <a:xfrm>
            <a:off x="5948314" y="2601798"/>
            <a:ext cx="4751110" cy="203886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16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0CF6-D256-D540-975C-6443D61366F4}"/>
              </a:ext>
            </a:extLst>
          </p:cNvPr>
          <p:cNvSpPr>
            <a:spLocks noGrp="1"/>
          </p:cNvSpPr>
          <p:nvPr>
            <p:ph type="title" idx="4294967295"/>
          </p:nvPr>
        </p:nvSpPr>
        <p:spPr>
          <a:xfrm>
            <a:off x="360000" y="118800"/>
            <a:ext cx="11520000" cy="1080000"/>
          </a:xfrm>
        </p:spPr>
        <p:txBody>
          <a:bodyPr wrap="none"/>
          <a:lstStyle/>
          <a:p>
            <a:r>
              <a:rPr lang="en-US" b="1" dirty="0">
                <a:solidFill>
                  <a:srgbClr val="C00000"/>
                </a:solidFill>
                <a:latin typeface="Calibri" panose="020F0502020204030204" pitchFamily="34" charset="0"/>
                <a:cs typeface="Calibri" panose="020F0502020204030204" pitchFamily="34" charset="0"/>
              </a:rPr>
              <a:t>Practical work</a:t>
            </a:r>
          </a:p>
        </p:txBody>
      </p:sp>
      <p:sp>
        <p:nvSpPr>
          <p:cNvPr id="3" name="TextBox 2">
            <a:extLst>
              <a:ext uri="{FF2B5EF4-FFF2-40B4-BE49-F238E27FC236}">
                <a16:creationId xmlns:a16="http://schemas.microsoft.com/office/drawing/2014/main" id="{B51A3D42-10C9-DD8D-6CE0-3B0A9996DE82}"/>
              </a:ext>
            </a:extLst>
          </p:cNvPr>
          <p:cNvSpPr txBox="1"/>
          <p:nvPr/>
        </p:nvSpPr>
        <p:spPr>
          <a:xfrm>
            <a:off x="10774707" y="662781"/>
            <a:ext cx="674748" cy="261610"/>
          </a:xfrm>
          <a:prstGeom prst="rect">
            <a:avLst/>
          </a:prstGeom>
          <a:noFill/>
        </p:spPr>
        <p:txBody>
          <a:bodyPr wrap="square" rtlCol="0">
            <a:spAutoFit/>
          </a:bodyPr>
          <a:lstStyle/>
          <a:p>
            <a:r>
              <a:rPr lang="en-US" sz="1100" b="1" dirty="0">
                <a:solidFill>
                  <a:srgbClr val="FF0000"/>
                </a:solidFill>
              </a:rPr>
              <a:t>QUILL</a:t>
            </a:r>
          </a:p>
        </p:txBody>
      </p:sp>
      <p:sp>
        <p:nvSpPr>
          <p:cNvPr id="5" name="Slide Number Placeholder 4">
            <a:extLst>
              <a:ext uri="{FF2B5EF4-FFF2-40B4-BE49-F238E27FC236}">
                <a16:creationId xmlns:a16="http://schemas.microsoft.com/office/drawing/2014/main" id="{3695F1A4-D1B4-45CA-A9BC-475B736930B3}"/>
              </a:ext>
            </a:extLst>
          </p:cNvPr>
          <p:cNvSpPr>
            <a:spLocks noGrp="1"/>
          </p:cNvSpPr>
          <p:nvPr>
            <p:ph type="sldNum" sz="quarter" idx="12"/>
          </p:nvPr>
        </p:nvSpPr>
        <p:spPr/>
        <p:txBody>
          <a:bodyPr/>
          <a:lstStyle/>
          <a:p>
            <a:fld id="{11062EB2-64A0-3947-BDFA-B9F4497B3101}" type="slidenum">
              <a:rPr lang="en-US" smtClean="0"/>
              <a:t>7</a:t>
            </a:fld>
            <a:endParaRPr lang="en-US"/>
          </a:p>
        </p:txBody>
      </p:sp>
      <p:sp>
        <p:nvSpPr>
          <p:cNvPr id="6" name="Footer Placeholder 5">
            <a:extLst>
              <a:ext uri="{FF2B5EF4-FFF2-40B4-BE49-F238E27FC236}">
                <a16:creationId xmlns:a16="http://schemas.microsoft.com/office/drawing/2014/main" id="{3B93FA84-114D-5B58-79C2-FEFD64FB3575}"/>
              </a:ext>
            </a:extLst>
          </p:cNvPr>
          <p:cNvSpPr>
            <a:spLocks noGrp="1"/>
          </p:cNvSpPr>
          <p:nvPr>
            <p:ph type="ftr" sz="quarter" idx="11"/>
          </p:nvPr>
        </p:nvSpPr>
        <p:spPr/>
        <p:txBody>
          <a:bodyPr/>
          <a:lstStyle/>
          <a:p>
            <a:r>
              <a:rPr lang="en-US"/>
              <a:t>CONFIDENTAL</a:t>
            </a:r>
          </a:p>
        </p:txBody>
      </p:sp>
      <p:sp>
        <p:nvSpPr>
          <p:cNvPr id="7" name="TextBox 6">
            <a:extLst>
              <a:ext uri="{FF2B5EF4-FFF2-40B4-BE49-F238E27FC236}">
                <a16:creationId xmlns:a16="http://schemas.microsoft.com/office/drawing/2014/main" id="{9BDDEF4F-1572-1878-BEF8-B880B8E97F04}"/>
              </a:ext>
            </a:extLst>
          </p:cNvPr>
          <p:cNvSpPr txBox="1"/>
          <p:nvPr/>
        </p:nvSpPr>
        <p:spPr>
          <a:xfrm>
            <a:off x="1931733" y="6352143"/>
            <a:ext cx="2903943" cy="369332"/>
          </a:xfrm>
          <a:prstGeom prst="rect">
            <a:avLst/>
          </a:prstGeom>
          <a:noFill/>
        </p:spPr>
        <p:txBody>
          <a:bodyPr wrap="square" rtlCol="0">
            <a:spAutoFit/>
          </a:bodyPr>
          <a:lstStyle/>
          <a:p>
            <a:pPr algn="ctr"/>
            <a:r>
              <a:rPr lang="en-GB" baseline="30000" dirty="0"/>
              <a:t>1</a:t>
            </a:r>
            <a:r>
              <a:rPr lang="en-GB" dirty="0"/>
              <a:t>H NMR (DMSO-d</a:t>
            </a:r>
            <a:r>
              <a:rPr lang="en-GB" baseline="-25000" dirty="0"/>
              <a:t>6</a:t>
            </a:r>
            <a:r>
              <a:rPr lang="en-GB" dirty="0"/>
              <a:t>), 400MHz</a:t>
            </a:r>
          </a:p>
        </p:txBody>
      </p:sp>
      <p:sp>
        <p:nvSpPr>
          <p:cNvPr id="10" name="TextBox 9">
            <a:extLst>
              <a:ext uri="{FF2B5EF4-FFF2-40B4-BE49-F238E27FC236}">
                <a16:creationId xmlns:a16="http://schemas.microsoft.com/office/drawing/2014/main" id="{429CDDDB-E161-DF44-D77B-31FCCA6325CD}"/>
              </a:ext>
            </a:extLst>
          </p:cNvPr>
          <p:cNvSpPr txBox="1"/>
          <p:nvPr/>
        </p:nvSpPr>
        <p:spPr>
          <a:xfrm>
            <a:off x="7823232" y="6352143"/>
            <a:ext cx="3166547" cy="369332"/>
          </a:xfrm>
          <a:prstGeom prst="rect">
            <a:avLst/>
          </a:prstGeom>
          <a:noFill/>
        </p:spPr>
        <p:txBody>
          <a:bodyPr wrap="square" rtlCol="0">
            <a:spAutoFit/>
          </a:bodyPr>
          <a:lstStyle/>
          <a:p>
            <a:pPr algn="ctr"/>
            <a:r>
              <a:rPr lang="en-GB" baseline="30000" dirty="0"/>
              <a:t>13</a:t>
            </a:r>
            <a:r>
              <a:rPr lang="en-GB" dirty="0"/>
              <a:t>C NMR (DMSO-d</a:t>
            </a:r>
            <a:r>
              <a:rPr lang="en-GB" baseline="-25000" dirty="0"/>
              <a:t>6</a:t>
            </a:r>
            <a:r>
              <a:rPr lang="en-GB" dirty="0"/>
              <a:t>), 400MHz</a:t>
            </a:r>
          </a:p>
        </p:txBody>
      </p:sp>
      <p:grpSp>
        <p:nvGrpSpPr>
          <p:cNvPr id="54" name="Group 53">
            <a:extLst>
              <a:ext uri="{FF2B5EF4-FFF2-40B4-BE49-F238E27FC236}">
                <a16:creationId xmlns:a16="http://schemas.microsoft.com/office/drawing/2014/main" id="{E8301346-DEA0-DDE9-EEF3-649D91939D20}"/>
              </a:ext>
            </a:extLst>
          </p:cNvPr>
          <p:cNvGrpSpPr/>
          <p:nvPr/>
        </p:nvGrpSpPr>
        <p:grpSpPr>
          <a:xfrm>
            <a:off x="4038600" y="1152000"/>
            <a:ext cx="4114801" cy="1747803"/>
            <a:chOff x="3882599" y="732822"/>
            <a:chExt cx="4114801" cy="1747803"/>
          </a:xfrm>
        </p:grpSpPr>
        <p:pic>
          <p:nvPicPr>
            <p:cNvPr id="4" name="Picture 3" descr="A group of chemical formulas&#10;&#10;Description automatically generated">
              <a:extLst>
                <a:ext uri="{FF2B5EF4-FFF2-40B4-BE49-F238E27FC236}">
                  <a16:creationId xmlns:a16="http://schemas.microsoft.com/office/drawing/2014/main" id="{F4DD217B-3B0F-FE57-AA33-75D33126C389}"/>
                </a:ext>
              </a:extLst>
            </p:cNvPr>
            <p:cNvPicPr>
              <a:picLocks noChangeAspect="1"/>
            </p:cNvPicPr>
            <p:nvPr/>
          </p:nvPicPr>
          <p:blipFill rotWithShape="1">
            <a:blip r:embed="rId3">
              <a:extLst>
                <a:ext uri="{28A0092B-C50C-407E-A947-70E740481C1C}">
                  <a14:useLocalDpi xmlns:a14="http://schemas.microsoft.com/office/drawing/2010/main" val="0"/>
                </a:ext>
              </a:extLst>
            </a:blip>
            <a:srcRect l="51313" t="41921"/>
            <a:stretch/>
          </p:blipFill>
          <p:spPr>
            <a:xfrm>
              <a:off x="3882599" y="921454"/>
              <a:ext cx="4114801" cy="1559171"/>
            </a:xfrm>
            <a:prstGeom prst="rect">
              <a:avLst/>
            </a:prstGeom>
          </p:spPr>
        </p:pic>
        <p:sp>
          <p:nvSpPr>
            <p:cNvPr id="11" name="TextBox 10">
              <a:extLst>
                <a:ext uri="{FF2B5EF4-FFF2-40B4-BE49-F238E27FC236}">
                  <a16:creationId xmlns:a16="http://schemas.microsoft.com/office/drawing/2014/main" id="{8D5DBC21-BACF-3B3A-A5EF-892CDAE06856}"/>
                </a:ext>
              </a:extLst>
            </p:cNvPr>
            <p:cNvSpPr txBox="1"/>
            <p:nvPr/>
          </p:nvSpPr>
          <p:spPr>
            <a:xfrm>
              <a:off x="5838825" y="1713440"/>
              <a:ext cx="361950" cy="276999"/>
            </a:xfrm>
            <a:prstGeom prst="rect">
              <a:avLst/>
            </a:prstGeom>
            <a:noFill/>
          </p:spPr>
          <p:txBody>
            <a:bodyPr wrap="square" rtlCol="0">
              <a:spAutoFit/>
            </a:bodyPr>
            <a:lstStyle/>
            <a:p>
              <a:r>
                <a:rPr lang="en-GB" sz="1200" b="1" baseline="30000" dirty="0">
                  <a:solidFill>
                    <a:srgbClr val="FF0000"/>
                  </a:solidFill>
                </a:rPr>
                <a:t>H</a:t>
              </a:r>
              <a:r>
                <a:rPr lang="en-GB" sz="1200" b="1" dirty="0">
                  <a:solidFill>
                    <a:srgbClr val="FF0000"/>
                  </a:solidFill>
                </a:rPr>
                <a:t>A</a:t>
              </a:r>
            </a:p>
          </p:txBody>
        </p:sp>
        <p:sp>
          <p:nvSpPr>
            <p:cNvPr id="12" name="TextBox 11">
              <a:extLst>
                <a:ext uri="{FF2B5EF4-FFF2-40B4-BE49-F238E27FC236}">
                  <a16:creationId xmlns:a16="http://schemas.microsoft.com/office/drawing/2014/main" id="{B1FB3F48-0EF9-28A2-36C9-D41D011A7D13}"/>
                </a:ext>
              </a:extLst>
            </p:cNvPr>
            <p:cNvSpPr txBox="1"/>
            <p:nvPr/>
          </p:nvSpPr>
          <p:spPr>
            <a:xfrm>
              <a:off x="5476875" y="1674172"/>
              <a:ext cx="361950" cy="276999"/>
            </a:xfrm>
            <a:prstGeom prst="rect">
              <a:avLst/>
            </a:prstGeom>
            <a:noFill/>
          </p:spPr>
          <p:txBody>
            <a:bodyPr wrap="square" rtlCol="0">
              <a:spAutoFit/>
            </a:bodyPr>
            <a:lstStyle/>
            <a:p>
              <a:r>
                <a:rPr lang="en-GB" sz="1200" b="1" baseline="30000" dirty="0" err="1">
                  <a:solidFill>
                    <a:srgbClr val="FF0000"/>
                  </a:solidFill>
                </a:rPr>
                <a:t>c</a:t>
              </a:r>
              <a:r>
                <a:rPr lang="en-GB" sz="1200" b="1" dirty="0" err="1">
                  <a:solidFill>
                    <a:srgbClr val="FF0000"/>
                  </a:solidFill>
                </a:rPr>
                <a:t>A</a:t>
              </a:r>
              <a:endParaRPr lang="en-GB" sz="1200" b="1" dirty="0">
                <a:solidFill>
                  <a:srgbClr val="FF0000"/>
                </a:solidFill>
              </a:endParaRPr>
            </a:p>
          </p:txBody>
        </p:sp>
        <p:sp>
          <p:nvSpPr>
            <p:cNvPr id="13" name="TextBox 12">
              <a:extLst>
                <a:ext uri="{FF2B5EF4-FFF2-40B4-BE49-F238E27FC236}">
                  <a16:creationId xmlns:a16="http://schemas.microsoft.com/office/drawing/2014/main" id="{9AEE9BCF-EF67-0671-72CB-60ED127AEC49}"/>
                </a:ext>
              </a:extLst>
            </p:cNvPr>
            <p:cNvSpPr txBox="1"/>
            <p:nvPr/>
          </p:nvSpPr>
          <p:spPr>
            <a:xfrm>
              <a:off x="5230481" y="1535190"/>
              <a:ext cx="361950" cy="276999"/>
            </a:xfrm>
            <a:prstGeom prst="rect">
              <a:avLst/>
            </a:prstGeom>
            <a:noFill/>
          </p:spPr>
          <p:txBody>
            <a:bodyPr wrap="square" rtlCol="0">
              <a:spAutoFit/>
            </a:bodyPr>
            <a:lstStyle/>
            <a:p>
              <a:r>
                <a:rPr lang="en-GB" sz="1200" b="1" dirty="0">
                  <a:solidFill>
                    <a:srgbClr val="FF0000"/>
                  </a:solidFill>
                </a:rPr>
                <a:t>B</a:t>
              </a:r>
            </a:p>
          </p:txBody>
        </p:sp>
        <p:sp>
          <p:nvSpPr>
            <p:cNvPr id="15" name="TextBox 14">
              <a:extLst>
                <a:ext uri="{FF2B5EF4-FFF2-40B4-BE49-F238E27FC236}">
                  <a16:creationId xmlns:a16="http://schemas.microsoft.com/office/drawing/2014/main" id="{5DCA5E5D-D67D-0393-8F3B-0449E2FC2836}"/>
                </a:ext>
              </a:extLst>
            </p:cNvPr>
            <p:cNvSpPr txBox="1"/>
            <p:nvPr/>
          </p:nvSpPr>
          <p:spPr>
            <a:xfrm>
              <a:off x="4904853" y="1444474"/>
              <a:ext cx="361950" cy="276999"/>
            </a:xfrm>
            <a:prstGeom prst="rect">
              <a:avLst/>
            </a:prstGeom>
            <a:noFill/>
          </p:spPr>
          <p:txBody>
            <a:bodyPr wrap="square" rtlCol="0">
              <a:spAutoFit/>
            </a:bodyPr>
            <a:lstStyle/>
            <a:p>
              <a:r>
                <a:rPr lang="en-GB" sz="1200" b="1" dirty="0">
                  <a:solidFill>
                    <a:srgbClr val="FF0000"/>
                  </a:solidFill>
                </a:rPr>
                <a:t>C</a:t>
              </a:r>
            </a:p>
          </p:txBody>
        </p:sp>
        <p:sp>
          <p:nvSpPr>
            <p:cNvPr id="17" name="TextBox 16">
              <a:extLst>
                <a:ext uri="{FF2B5EF4-FFF2-40B4-BE49-F238E27FC236}">
                  <a16:creationId xmlns:a16="http://schemas.microsoft.com/office/drawing/2014/main" id="{554DB1C2-2A9C-8999-3F7C-B1AFC2ED4748}"/>
                </a:ext>
              </a:extLst>
            </p:cNvPr>
            <p:cNvSpPr txBox="1"/>
            <p:nvPr/>
          </p:nvSpPr>
          <p:spPr>
            <a:xfrm>
              <a:off x="4762648" y="1130571"/>
              <a:ext cx="361950" cy="276999"/>
            </a:xfrm>
            <a:prstGeom prst="rect">
              <a:avLst/>
            </a:prstGeom>
            <a:noFill/>
          </p:spPr>
          <p:txBody>
            <a:bodyPr wrap="square" rtlCol="0">
              <a:spAutoFit/>
            </a:bodyPr>
            <a:lstStyle/>
            <a:p>
              <a:r>
                <a:rPr lang="en-GB" sz="1200" b="1" dirty="0">
                  <a:solidFill>
                    <a:srgbClr val="FF0000"/>
                  </a:solidFill>
                </a:rPr>
                <a:t>D</a:t>
              </a:r>
            </a:p>
          </p:txBody>
        </p:sp>
        <p:sp>
          <p:nvSpPr>
            <p:cNvPr id="18" name="TextBox 17">
              <a:extLst>
                <a:ext uri="{FF2B5EF4-FFF2-40B4-BE49-F238E27FC236}">
                  <a16:creationId xmlns:a16="http://schemas.microsoft.com/office/drawing/2014/main" id="{A7A569A1-C543-8B8E-0486-60A7F3C1DA34}"/>
                </a:ext>
              </a:extLst>
            </p:cNvPr>
            <p:cNvSpPr txBox="1"/>
            <p:nvPr/>
          </p:nvSpPr>
          <p:spPr>
            <a:xfrm>
              <a:off x="4924051" y="801754"/>
              <a:ext cx="361950" cy="276999"/>
            </a:xfrm>
            <a:prstGeom prst="rect">
              <a:avLst/>
            </a:prstGeom>
            <a:noFill/>
          </p:spPr>
          <p:txBody>
            <a:bodyPr wrap="square" rtlCol="0">
              <a:spAutoFit/>
            </a:bodyPr>
            <a:lstStyle/>
            <a:p>
              <a:r>
                <a:rPr lang="en-GB" sz="1200" b="1" dirty="0">
                  <a:solidFill>
                    <a:srgbClr val="FF0000"/>
                  </a:solidFill>
                </a:rPr>
                <a:t>E</a:t>
              </a:r>
            </a:p>
          </p:txBody>
        </p:sp>
        <p:sp>
          <p:nvSpPr>
            <p:cNvPr id="19" name="TextBox 18">
              <a:extLst>
                <a:ext uri="{FF2B5EF4-FFF2-40B4-BE49-F238E27FC236}">
                  <a16:creationId xmlns:a16="http://schemas.microsoft.com/office/drawing/2014/main" id="{5763A83E-CD0E-42A6-DFD1-3BA374B2FE1A}"/>
                </a:ext>
              </a:extLst>
            </p:cNvPr>
            <p:cNvSpPr txBox="1"/>
            <p:nvPr/>
          </p:nvSpPr>
          <p:spPr>
            <a:xfrm>
              <a:off x="5271597" y="732822"/>
              <a:ext cx="361950" cy="276999"/>
            </a:xfrm>
            <a:prstGeom prst="rect">
              <a:avLst/>
            </a:prstGeom>
            <a:noFill/>
          </p:spPr>
          <p:txBody>
            <a:bodyPr wrap="square" rtlCol="0">
              <a:spAutoFit/>
            </a:bodyPr>
            <a:lstStyle/>
            <a:p>
              <a:r>
                <a:rPr lang="en-GB" sz="1200" b="1" dirty="0">
                  <a:solidFill>
                    <a:srgbClr val="FF0000"/>
                  </a:solidFill>
                </a:rPr>
                <a:t>F</a:t>
              </a:r>
            </a:p>
          </p:txBody>
        </p:sp>
        <p:sp>
          <p:nvSpPr>
            <p:cNvPr id="20" name="TextBox 19">
              <a:extLst>
                <a:ext uri="{FF2B5EF4-FFF2-40B4-BE49-F238E27FC236}">
                  <a16:creationId xmlns:a16="http://schemas.microsoft.com/office/drawing/2014/main" id="{199A5E28-EE38-C83D-5387-F36FA8534838}"/>
                </a:ext>
              </a:extLst>
            </p:cNvPr>
            <p:cNvSpPr txBox="1"/>
            <p:nvPr/>
          </p:nvSpPr>
          <p:spPr>
            <a:xfrm>
              <a:off x="5739469" y="732822"/>
              <a:ext cx="361950" cy="276999"/>
            </a:xfrm>
            <a:prstGeom prst="rect">
              <a:avLst/>
            </a:prstGeom>
            <a:noFill/>
          </p:spPr>
          <p:txBody>
            <a:bodyPr wrap="square" rtlCol="0">
              <a:spAutoFit/>
            </a:bodyPr>
            <a:lstStyle/>
            <a:p>
              <a:r>
                <a:rPr lang="en-GB" sz="1200" b="1" dirty="0">
                  <a:solidFill>
                    <a:srgbClr val="FF0000"/>
                  </a:solidFill>
                </a:rPr>
                <a:t>G</a:t>
              </a:r>
            </a:p>
          </p:txBody>
        </p:sp>
        <p:sp>
          <p:nvSpPr>
            <p:cNvPr id="21" name="TextBox 20">
              <a:extLst>
                <a:ext uri="{FF2B5EF4-FFF2-40B4-BE49-F238E27FC236}">
                  <a16:creationId xmlns:a16="http://schemas.microsoft.com/office/drawing/2014/main" id="{5DD9507C-E7E2-AAB4-07DA-6608C5307E6C}"/>
                </a:ext>
              </a:extLst>
            </p:cNvPr>
            <p:cNvSpPr txBox="1"/>
            <p:nvPr/>
          </p:nvSpPr>
          <p:spPr>
            <a:xfrm>
              <a:off x="6026366" y="896615"/>
              <a:ext cx="361950" cy="276999"/>
            </a:xfrm>
            <a:prstGeom prst="rect">
              <a:avLst/>
            </a:prstGeom>
            <a:noFill/>
          </p:spPr>
          <p:txBody>
            <a:bodyPr wrap="square" rtlCol="0">
              <a:spAutoFit/>
            </a:bodyPr>
            <a:lstStyle/>
            <a:p>
              <a:r>
                <a:rPr lang="en-GB" sz="1200" b="1" dirty="0">
                  <a:solidFill>
                    <a:srgbClr val="FF0000"/>
                  </a:solidFill>
                </a:rPr>
                <a:t>H</a:t>
              </a:r>
            </a:p>
          </p:txBody>
        </p:sp>
        <p:sp>
          <p:nvSpPr>
            <p:cNvPr id="22" name="TextBox 21">
              <a:extLst>
                <a:ext uri="{FF2B5EF4-FFF2-40B4-BE49-F238E27FC236}">
                  <a16:creationId xmlns:a16="http://schemas.microsoft.com/office/drawing/2014/main" id="{9B922DB9-7BDE-6393-BD1A-0C8FC6F27F4D}"/>
                </a:ext>
              </a:extLst>
            </p:cNvPr>
            <p:cNvSpPr txBox="1"/>
            <p:nvPr/>
          </p:nvSpPr>
          <p:spPr>
            <a:xfrm>
              <a:off x="6026366" y="1267562"/>
              <a:ext cx="361950" cy="276999"/>
            </a:xfrm>
            <a:prstGeom prst="rect">
              <a:avLst/>
            </a:prstGeom>
            <a:noFill/>
          </p:spPr>
          <p:txBody>
            <a:bodyPr wrap="square" rtlCol="0">
              <a:spAutoFit/>
            </a:bodyPr>
            <a:lstStyle/>
            <a:p>
              <a:r>
                <a:rPr lang="en-GB" sz="1200" b="1" dirty="0">
                  <a:solidFill>
                    <a:srgbClr val="FF0000"/>
                  </a:solidFill>
                </a:rPr>
                <a:t>I</a:t>
              </a:r>
            </a:p>
          </p:txBody>
        </p:sp>
        <p:sp>
          <p:nvSpPr>
            <p:cNvPr id="23" name="TextBox 22">
              <a:extLst>
                <a:ext uri="{FF2B5EF4-FFF2-40B4-BE49-F238E27FC236}">
                  <a16:creationId xmlns:a16="http://schemas.microsoft.com/office/drawing/2014/main" id="{DD96A77B-6778-027B-705B-212EDCBC9C9E}"/>
                </a:ext>
              </a:extLst>
            </p:cNvPr>
            <p:cNvSpPr txBox="1"/>
            <p:nvPr/>
          </p:nvSpPr>
          <p:spPr>
            <a:xfrm>
              <a:off x="6207341" y="1364646"/>
              <a:ext cx="361950" cy="276999"/>
            </a:xfrm>
            <a:prstGeom prst="rect">
              <a:avLst/>
            </a:prstGeom>
            <a:noFill/>
          </p:spPr>
          <p:txBody>
            <a:bodyPr wrap="square" rtlCol="0">
              <a:spAutoFit/>
            </a:bodyPr>
            <a:lstStyle/>
            <a:p>
              <a:r>
                <a:rPr lang="en-GB" sz="1200" b="1" dirty="0">
                  <a:solidFill>
                    <a:srgbClr val="FF0000"/>
                  </a:solidFill>
                </a:rPr>
                <a:t>J</a:t>
              </a:r>
            </a:p>
          </p:txBody>
        </p:sp>
        <p:sp>
          <p:nvSpPr>
            <p:cNvPr id="24" name="TextBox 23">
              <a:extLst>
                <a:ext uri="{FF2B5EF4-FFF2-40B4-BE49-F238E27FC236}">
                  <a16:creationId xmlns:a16="http://schemas.microsoft.com/office/drawing/2014/main" id="{608BC1AF-1136-2726-33D3-41F256B1B10F}"/>
                </a:ext>
              </a:extLst>
            </p:cNvPr>
            <p:cNvSpPr txBox="1"/>
            <p:nvPr/>
          </p:nvSpPr>
          <p:spPr>
            <a:xfrm>
              <a:off x="6359741" y="1652655"/>
              <a:ext cx="361950" cy="276999"/>
            </a:xfrm>
            <a:prstGeom prst="rect">
              <a:avLst/>
            </a:prstGeom>
            <a:noFill/>
          </p:spPr>
          <p:txBody>
            <a:bodyPr wrap="square" rtlCol="0">
              <a:spAutoFit/>
            </a:bodyPr>
            <a:lstStyle/>
            <a:p>
              <a:r>
                <a:rPr lang="en-GB" sz="1200" b="1" dirty="0">
                  <a:solidFill>
                    <a:srgbClr val="FF0000"/>
                  </a:solidFill>
                </a:rPr>
                <a:t>K</a:t>
              </a:r>
            </a:p>
          </p:txBody>
        </p:sp>
        <p:sp>
          <p:nvSpPr>
            <p:cNvPr id="25" name="TextBox 24">
              <a:extLst>
                <a:ext uri="{FF2B5EF4-FFF2-40B4-BE49-F238E27FC236}">
                  <a16:creationId xmlns:a16="http://schemas.microsoft.com/office/drawing/2014/main" id="{E9381790-0C7A-AB4A-B8F6-D7FB5799B159}"/>
                </a:ext>
              </a:extLst>
            </p:cNvPr>
            <p:cNvSpPr txBox="1"/>
            <p:nvPr/>
          </p:nvSpPr>
          <p:spPr>
            <a:xfrm>
              <a:off x="6791382" y="1198900"/>
              <a:ext cx="361950" cy="276999"/>
            </a:xfrm>
            <a:prstGeom prst="rect">
              <a:avLst/>
            </a:prstGeom>
            <a:noFill/>
          </p:spPr>
          <p:txBody>
            <a:bodyPr wrap="square" rtlCol="0">
              <a:spAutoFit/>
            </a:bodyPr>
            <a:lstStyle/>
            <a:p>
              <a:r>
                <a:rPr lang="en-GB" sz="1200" b="1" dirty="0">
                  <a:solidFill>
                    <a:srgbClr val="FF0000"/>
                  </a:solidFill>
                </a:rPr>
                <a:t>L</a:t>
              </a:r>
            </a:p>
          </p:txBody>
        </p:sp>
        <p:cxnSp>
          <p:nvCxnSpPr>
            <p:cNvPr id="27" name="Straight Arrow Connector 26">
              <a:extLst>
                <a:ext uri="{FF2B5EF4-FFF2-40B4-BE49-F238E27FC236}">
                  <a16:creationId xmlns:a16="http://schemas.microsoft.com/office/drawing/2014/main" id="{47F118EB-79C6-4686-AC75-DB214D19D694}"/>
                </a:ext>
              </a:extLst>
            </p:cNvPr>
            <p:cNvCxnSpPr>
              <a:stCxn id="12" idx="0"/>
            </p:cNvCxnSpPr>
            <p:nvPr/>
          </p:nvCxnSpPr>
          <p:spPr>
            <a:xfrm flipH="1" flipV="1">
              <a:off x="5633547" y="1444474"/>
              <a:ext cx="24303" cy="229698"/>
            </a:xfrm>
            <a:prstGeom prst="straightConnector1">
              <a:avLst/>
            </a:prstGeom>
            <a:ln>
              <a:solidFill>
                <a:srgbClr val="EC1C2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52345E6-8FCF-8F6F-3E0A-B08B6D3083F0}"/>
              </a:ext>
            </a:extLst>
          </p:cNvPr>
          <p:cNvGrpSpPr/>
          <p:nvPr/>
        </p:nvGrpSpPr>
        <p:grpSpPr>
          <a:xfrm>
            <a:off x="141029" y="3101550"/>
            <a:ext cx="6485351" cy="3244552"/>
            <a:chOff x="292377" y="3532328"/>
            <a:chExt cx="6485351" cy="2787118"/>
          </a:xfrm>
        </p:grpSpPr>
        <p:pic>
          <p:nvPicPr>
            <p:cNvPr id="16" name="Picture 15">
              <a:extLst>
                <a:ext uri="{FF2B5EF4-FFF2-40B4-BE49-F238E27FC236}">
                  <a16:creationId xmlns:a16="http://schemas.microsoft.com/office/drawing/2014/main" id="{61DC8E60-1CC8-4544-537E-6C4A64EEA024}"/>
                </a:ext>
              </a:extLst>
            </p:cNvPr>
            <p:cNvPicPr>
              <a:picLocks noChangeAspect="1"/>
            </p:cNvPicPr>
            <p:nvPr/>
          </p:nvPicPr>
          <p:blipFill>
            <a:blip r:embed="rId4"/>
            <a:stretch>
              <a:fillRect/>
            </a:stretch>
          </p:blipFill>
          <p:spPr>
            <a:xfrm>
              <a:off x="292377" y="3532328"/>
              <a:ext cx="6485351" cy="2787118"/>
            </a:xfrm>
            <a:prstGeom prst="rect">
              <a:avLst/>
            </a:prstGeom>
            <a:ln>
              <a:solidFill>
                <a:schemeClr val="tx1"/>
              </a:solidFill>
            </a:ln>
          </p:spPr>
        </p:pic>
        <p:sp>
          <p:nvSpPr>
            <p:cNvPr id="28" name="TextBox 27">
              <a:extLst>
                <a:ext uri="{FF2B5EF4-FFF2-40B4-BE49-F238E27FC236}">
                  <a16:creationId xmlns:a16="http://schemas.microsoft.com/office/drawing/2014/main" id="{948EE7DE-9009-B1EA-E237-0E14A410334E}"/>
                </a:ext>
              </a:extLst>
            </p:cNvPr>
            <p:cNvSpPr txBox="1"/>
            <p:nvPr/>
          </p:nvSpPr>
          <p:spPr>
            <a:xfrm>
              <a:off x="5959725" y="4772340"/>
              <a:ext cx="441763" cy="276999"/>
            </a:xfrm>
            <a:prstGeom prst="rect">
              <a:avLst/>
            </a:prstGeom>
            <a:noFill/>
            <a:ln>
              <a:noFill/>
            </a:ln>
          </p:spPr>
          <p:txBody>
            <a:bodyPr wrap="square" rtlCol="0">
              <a:spAutoFit/>
            </a:bodyPr>
            <a:lstStyle/>
            <a:p>
              <a:pPr algn="ctr"/>
              <a:r>
                <a:rPr lang="en-GB" sz="1200" b="1" dirty="0">
                  <a:solidFill>
                    <a:srgbClr val="FF0000"/>
                  </a:solidFill>
                </a:rPr>
                <a:t>C,E</a:t>
              </a:r>
            </a:p>
          </p:txBody>
        </p:sp>
        <p:sp>
          <p:nvSpPr>
            <p:cNvPr id="29" name="TextBox 28">
              <a:extLst>
                <a:ext uri="{FF2B5EF4-FFF2-40B4-BE49-F238E27FC236}">
                  <a16:creationId xmlns:a16="http://schemas.microsoft.com/office/drawing/2014/main" id="{891ED190-0C3D-5D05-99F6-66ED12F61730}"/>
                </a:ext>
              </a:extLst>
            </p:cNvPr>
            <p:cNvSpPr txBox="1"/>
            <p:nvPr/>
          </p:nvSpPr>
          <p:spPr>
            <a:xfrm>
              <a:off x="844244" y="5415072"/>
              <a:ext cx="361950" cy="276999"/>
            </a:xfrm>
            <a:prstGeom prst="rect">
              <a:avLst/>
            </a:prstGeom>
            <a:noFill/>
            <a:ln>
              <a:noFill/>
            </a:ln>
          </p:spPr>
          <p:txBody>
            <a:bodyPr wrap="square" rtlCol="0">
              <a:spAutoFit/>
            </a:bodyPr>
            <a:lstStyle/>
            <a:p>
              <a:pPr algn="ctr"/>
              <a:r>
                <a:rPr lang="en-GB" sz="1200" b="1" baseline="30000" dirty="0">
                  <a:solidFill>
                    <a:srgbClr val="FF0000"/>
                  </a:solidFill>
                </a:rPr>
                <a:t>H</a:t>
              </a:r>
              <a:r>
                <a:rPr lang="en-GB" sz="1200" b="1" dirty="0">
                  <a:solidFill>
                    <a:srgbClr val="FF0000"/>
                  </a:solidFill>
                </a:rPr>
                <a:t>A</a:t>
              </a:r>
            </a:p>
          </p:txBody>
        </p:sp>
        <p:sp>
          <p:nvSpPr>
            <p:cNvPr id="30" name="TextBox 29">
              <a:extLst>
                <a:ext uri="{FF2B5EF4-FFF2-40B4-BE49-F238E27FC236}">
                  <a16:creationId xmlns:a16="http://schemas.microsoft.com/office/drawing/2014/main" id="{4B22CC43-27FC-C6C9-D299-26F1F144429D}"/>
                </a:ext>
              </a:extLst>
            </p:cNvPr>
            <p:cNvSpPr txBox="1"/>
            <p:nvPr/>
          </p:nvSpPr>
          <p:spPr>
            <a:xfrm>
              <a:off x="3676650" y="4648888"/>
              <a:ext cx="361950" cy="276999"/>
            </a:xfrm>
            <a:prstGeom prst="rect">
              <a:avLst/>
            </a:prstGeom>
            <a:noFill/>
            <a:ln>
              <a:noFill/>
            </a:ln>
          </p:spPr>
          <p:txBody>
            <a:bodyPr wrap="square" rtlCol="0">
              <a:spAutoFit/>
            </a:bodyPr>
            <a:lstStyle/>
            <a:p>
              <a:pPr algn="ctr"/>
              <a:r>
                <a:rPr lang="en-GB" sz="1200" b="1" dirty="0">
                  <a:solidFill>
                    <a:srgbClr val="FF0000"/>
                  </a:solidFill>
                </a:rPr>
                <a:t>L</a:t>
              </a:r>
            </a:p>
          </p:txBody>
        </p:sp>
        <p:sp>
          <p:nvSpPr>
            <p:cNvPr id="31" name="TextBox 30">
              <a:extLst>
                <a:ext uri="{FF2B5EF4-FFF2-40B4-BE49-F238E27FC236}">
                  <a16:creationId xmlns:a16="http://schemas.microsoft.com/office/drawing/2014/main" id="{63E1B7AA-1973-3B9A-09A4-941E070B63B3}"/>
                </a:ext>
              </a:extLst>
            </p:cNvPr>
            <p:cNvSpPr txBox="1"/>
            <p:nvPr/>
          </p:nvSpPr>
          <p:spPr>
            <a:xfrm>
              <a:off x="4038600" y="4002989"/>
              <a:ext cx="361950" cy="276999"/>
            </a:xfrm>
            <a:prstGeom prst="rect">
              <a:avLst/>
            </a:prstGeom>
            <a:noFill/>
            <a:ln>
              <a:noFill/>
            </a:ln>
          </p:spPr>
          <p:txBody>
            <a:bodyPr wrap="square" rtlCol="0">
              <a:spAutoFit/>
            </a:bodyPr>
            <a:lstStyle/>
            <a:p>
              <a:pPr algn="ctr"/>
              <a:r>
                <a:rPr lang="en-GB" sz="1200" b="1" dirty="0">
                  <a:solidFill>
                    <a:srgbClr val="FF0000"/>
                  </a:solidFill>
                </a:rPr>
                <a:t>J,K</a:t>
              </a:r>
            </a:p>
          </p:txBody>
        </p:sp>
        <p:sp>
          <p:nvSpPr>
            <p:cNvPr id="32" name="TextBox 31">
              <a:extLst>
                <a:ext uri="{FF2B5EF4-FFF2-40B4-BE49-F238E27FC236}">
                  <a16:creationId xmlns:a16="http://schemas.microsoft.com/office/drawing/2014/main" id="{9CAB5F4F-3A53-97A9-BF2B-0046F96D9902}"/>
                </a:ext>
              </a:extLst>
            </p:cNvPr>
            <p:cNvSpPr txBox="1"/>
            <p:nvPr/>
          </p:nvSpPr>
          <p:spPr>
            <a:xfrm>
              <a:off x="5350159" y="5126446"/>
              <a:ext cx="361950" cy="276999"/>
            </a:xfrm>
            <a:prstGeom prst="rect">
              <a:avLst/>
            </a:prstGeom>
            <a:noFill/>
            <a:ln>
              <a:noFill/>
            </a:ln>
          </p:spPr>
          <p:txBody>
            <a:bodyPr wrap="square" rtlCol="0">
              <a:spAutoFit/>
            </a:bodyPr>
            <a:lstStyle/>
            <a:p>
              <a:pPr algn="ctr"/>
              <a:r>
                <a:rPr lang="en-GB" sz="1200" b="1" dirty="0">
                  <a:solidFill>
                    <a:srgbClr val="FF0000"/>
                  </a:solidFill>
                </a:rPr>
                <a:t>I</a:t>
              </a:r>
            </a:p>
          </p:txBody>
        </p:sp>
        <p:sp>
          <p:nvSpPr>
            <p:cNvPr id="33" name="TextBox 32">
              <a:extLst>
                <a:ext uri="{FF2B5EF4-FFF2-40B4-BE49-F238E27FC236}">
                  <a16:creationId xmlns:a16="http://schemas.microsoft.com/office/drawing/2014/main" id="{117CD5BF-F090-ECAB-36D7-78FEDCCCF26E}"/>
                </a:ext>
              </a:extLst>
            </p:cNvPr>
            <p:cNvSpPr txBox="1"/>
            <p:nvPr/>
          </p:nvSpPr>
          <p:spPr>
            <a:xfrm>
              <a:off x="5464494" y="4713191"/>
              <a:ext cx="495231" cy="276999"/>
            </a:xfrm>
            <a:prstGeom prst="rect">
              <a:avLst/>
            </a:prstGeom>
            <a:noFill/>
            <a:ln>
              <a:noFill/>
            </a:ln>
          </p:spPr>
          <p:txBody>
            <a:bodyPr wrap="square" rtlCol="0">
              <a:spAutoFit/>
            </a:bodyPr>
            <a:lstStyle/>
            <a:p>
              <a:pPr algn="ctr"/>
              <a:r>
                <a:rPr lang="en-GB" sz="1200" b="1" dirty="0">
                  <a:solidFill>
                    <a:srgbClr val="FF0000"/>
                  </a:solidFill>
                </a:rPr>
                <a:t>F,G</a:t>
              </a:r>
            </a:p>
          </p:txBody>
        </p:sp>
        <p:sp>
          <p:nvSpPr>
            <p:cNvPr id="34" name="TextBox 33">
              <a:extLst>
                <a:ext uri="{FF2B5EF4-FFF2-40B4-BE49-F238E27FC236}">
                  <a16:creationId xmlns:a16="http://schemas.microsoft.com/office/drawing/2014/main" id="{27E272D8-4CB2-35C8-2C75-820A3C4E336D}"/>
                </a:ext>
              </a:extLst>
            </p:cNvPr>
            <p:cNvSpPr txBox="1"/>
            <p:nvPr/>
          </p:nvSpPr>
          <p:spPr>
            <a:xfrm>
              <a:off x="5645698" y="5110098"/>
              <a:ext cx="495231" cy="276999"/>
            </a:xfrm>
            <a:prstGeom prst="rect">
              <a:avLst/>
            </a:prstGeom>
            <a:noFill/>
            <a:ln>
              <a:noFill/>
            </a:ln>
          </p:spPr>
          <p:txBody>
            <a:bodyPr wrap="square" rtlCol="0">
              <a:spAutoFit/>
            </a:bodyPr>
            <a:lstStyle/>
            <a:p>
              <a:pPr algn="ctr"/>
              <a:r>
                <a:rPr lang="en-GB" sz="1200" b="1" dirty="0">
                  <a:solidFill>
                    <a:srgbClr val="FF0000"/>
                  </a:solidFill>
                </a:rPr>
                <a:t>B</a:t>
              </a:r>
            </a:p>
          </p:txBody>
        </p:sp>
        <p:sp>
          <p:nvSpPr>
            <p:cNvPr id="35" name="TextBox 34">
              <a:extLst>
                <a:ext uri="{FF2B5EF4-FFF2-40B4-BE49-F238E27FC236}">
                  <a16:creationId xmlns:a16="http://schemas.microsoft.com/office/drawing/2014/main" id="{5A64F960-F779-7852-FAC1-355081570358}"/>
                </a:ext>
              </a:extLst>
            </p:cNvPr>
            <p:cNvSpPr txBox="1"/>
            <p:nvPr/>
          </p:nvSpPr>
          <p:spPr>
            <a:xfrm>
              <a:off x="5941495" y="5206903"/>
              <a:ext cx="265846" cy="276999"/>
            </a:xfrm>
            <a:prstGeom prst="rect">
              <a:avLst/>
            </a:prstGeom>
            <a:noFill/>
            <a:ln>
              <a:noFill/>
            </a:ln>
          </p:spPr>
          <p:txBody>
            <a:bodyPr wrap="square" rtlCol="0">
              <a:spAutoFit/>
            </a:bodyPr>
            <a:lstStyle/>
            <a:p>
              <a:pPr algn="ctr"/>
              <a:r>
                <a:rPr lang="en-GB" sz="1200" b="1" dirty="0">
                  <a:solidFill>
                    <a:srgbClr val="FF0000"/>
                  </a:solidFill>
                </a:rPr>
                <a:t>H</a:t>
              </a:r>
            </a:p>
          </p:txBody>
        </p:sp>
        <p:sp>
          <p:nvSpPr>
            <p:cNvPr id="36" name="TextBox 35">
              <a:extLst>
                <a:ext uri="{FF2B5EF4-FFF2-40B4-BE49-F238E27FC236}">
                  <a16:creationId xmlns:a16="http://schemas.microsoft.com/office/drawing/2014/main" id="{C7E8F369-2408-C6AA-09EE-189DB120236B}"/>
                </a:ext>
              </a:extLst>
            </p:cNvPr>
            <p:cNvSpPr txBox="1"/>
            <p:nvPr/>
          </p:nvSpPr>
          <p:spPr>
            <a:xfrm>
              <a:off x="6170623" y="5203272"/>
              <a:ext cx="265846" cy="276999"/>
            </a:xfrm>
            <a:prstGeom prst="rect">
              <a:avLst/>
            </a:prstGeom>
            <a:noFill/>
            <a:ln>
              <a:noFill/>
            </a:ln>
          </p:spPr>
          <p:txBody>
            <a:bodyPr wrap="square" rtlCol="0">
              <a:spAutoFit/>
            </a:bodyPr>
            <a:lstStyle/>
            <a:p>
              <a:pPr algn="ctr"/>
              <a:r>
                <a:rPr lang="en-GB" sz="1200" b="1" dirty="0">
                  <a:solidFill>
                    <a:srgbClr val="FF0000"/>
                  </a:solidFill>
                </a:rPr>
                <a:t>D</a:t>
              </a:r>
            </a:p>
          </p:txBody>
        </p:sp>
      </p:grpSp>
      <p:grpSp>
        <p:nvGrpSpPr>
          <p:cNvPr id="55" name="Group 54">
            <a:extLst>
              <a:ext uri="{FF2B5EF4-FFF2-40B4-BE49-F238E27FC236}">
                <a16:creationId xmlns:a16="http://schemas.microsoft.com/office/drawing/2014/main" id="{B554F03D-3285-FDE1-259D-0E3E44996756}"/>
              </a:ext>
            </a:extLst>
          </p:cNvPr>
          <p:cNvGrpSpPr/>
          <p:nvPr/>
        </p:nvGrpSpPr>
        <p:grpSpPr>
          <a:xfrm>
            <a:off x="6877692" y="3124947"/>
            <a:ext cx="5057627" cy="3226136"/>
            <a:chOff x="6807422" y="3126007"/>
            <a:chExt cx="5057627" cy="3226136"/>
          </a:xfrm>
        </p:grpSpPr>
        <p:pic>
          <p:nvPicPr>
            <p:cNvPr id="45" name="Picture 44">
              <a:extLst>
                <a:ext uri="{FF2B5EF4-FFF2-40B4-BE49-F238E27FC236}">
                  <a16:creationId xmlns:a16="http://schemas.microsoft.com/office/drawing/2014/main" id="{D1BDB841-A7D8-85A3-9E30-46D21D0482BF}"/>
                </a:ext>
              </a:extLst>
            </p:cNvPr>
            <p:cNvPicPr>
              <a:picLocks noChangeAspect="1"/>
            </p:cNvPicPr>
            <p:nvPr/>
          </p:nvPicPr>
          <p:blipFill>
            <a:blip r:embed="rId5"/>
            <a:stretch>
              <a:fillRect/>
            </a:stretch>
          </p:blipFill>
          <p:spPr>
            <a:xfrm>
              <a:off x="6807422" y="3126007"/>
              <a:ext cx="5057627" cy="3226136"/>
            </a:xfrm>
            <a:prstGeom prst="rect">
              <a:avLst/>
            </a:prstGeom>
            <a:ln>
              <a:solidFill>
                <a:schemeClr val="tx1"/>
              </a:solidFill>
            </a:ln>
          </p:spPr>
        </p:pic>
        <p:sp>
          <p:nvSpPr>
            <p:cNvPr id="38" name="TextBox 37">
              <a:extLst>
                <a:ext uri="{FF2B5EF4-FFF2-40B4-BE49-F238E27FC236}">
                  <a16:creationId xmlns:a16="http://schemas.microsoft.com/office/drawing/2014/main" id="{906DC89D-7861-223E-01CE-FABFD608DE2D}"/>
                </a:ext>
              </a:extLst>
            </p:cNvPr>
            <p:cNvSpPr txBox="1"/>
            <p:nvPr/>
          </p:nvSpPr>
          <p:spPr>
            <a:xfrm>
              <a:off x="6998792" y="4564256"/>
              <a:ext cx="361950" cy="276999"/>
            </a:xfrm>
            <a:prstGeom prst="rect">
              <a:avLst/>
            </a:prstGeom>
            <a:noFill/>
            <a:ln>
              <a:noFill/>
            </a:ln>
          </p:spPr>
          <p:txBody>
            <a:bodyPr wrap="square" rtlCol="0">
              <a:spAutoFit/>
            </a:bodyPr>
            <a:lstStyle/>
            <a:p>
              <a:pPr algn="ctr"/>
              <a:r>
                <a:rPr lang="en-GB" sz="1200" b="1" baseline="30000" dirty="0">
                  <a:solidFill>
                    <a:srgbClr val="FF0000"/>
                  </a:solidFill>
                </a:rPr>
                <a:t>C</a:t>
              </a:r>
              <a:r>
                <a:rPr lang="en-GB" sz="1200" b="1" dirty="0">
                  <a:solidFill>
                    <a:srgbClr val="FF0000"/>
                  </a:solidFill>
                </a:rPr>
                <a:t>A</a:t>
              </a:r>
            </a:p>
          </p:txBody>
        </p:sp>
        <p:sp>
          <p:nvSpPr>
            <p:cNvPr id="39" name="TextBox 38">
              <a:extLst>
                <a:ext uri="{FF2B5EF4-FFF2-40B4-BE49-F238E27FC236}">
                  <a16:creationId xmlns:a16="http://schemas.microsoft.com/office/drawing/2014/main" id="{7B117BE8-47C0-975A-A347-354FB255A4C7}"/>
                </a:ext>
              </a:extLst>
            </p:cNvPr>
            <p:cNvSpPr txBox="1"/>
            <p:nvPr/>
          </p:nvSpPr>
          <p:spPr>
            <a:xfrm>
              <a:off x="7748523" y="4407832"/>
              <a:ext cx="265846" cy="276999"/>
            </a:xfrm>
            <a:prstGeom prst="rect">
              <a:avLst/>
            </a:prstGeom>
            <a:noFill/>
            <a:ln>
              <a:noFill/>
            </a:ln>
          </p:spPr>
          <p:txBody>
            <a:bodyPr wrap="square" rtlCol="0">
              <a:spAutoFit/>
            </a:bodyPr>
            <a:lstStyle/>
            <a:p>
              <a:pPr algn="ctr"/>
              <a:r>
                <a:rPr lang="en-GB" sz="1200" b="1" dirty="0">
                  <a:solidFill>
                    <a:srgbClr val="FF0000"/>
                  </a:solidFill>
                </a:rPr>
                <a:t>L</a:t>
              </a:r>
            </a:p>
          </p:txBody>
        </p:sp>
        <p:sp>
          <p:nvSpPr>
            <p:cNvPr id="40" name="TextBox 39">
              <a:extLst>
                <a:ext uri="{FF2B5EF4-FFF2-40B4-BE49-F238E27FC236}">
                  <a16:creationId xmlns:a16="http://schemas.microsoft.com/office/drawing/2014/main" id="{7BBA8CD8-07EE-2304-D940-279E0CDEC481}"/>
                </a:ext>
              </a:extLst>
            </p:cNvPr>
            <p:cNvSpPr txBox="1"/>
            <p:nvPr/>
          </p:nvSpPr>
          <p:spPr>
            <a:xfrm>
              <a:off x="8188684" y="3487011"/>
              <a:ext cx="441763" cy="276999"/>
            </a:xfrm>
            <a:prstGeom prst="rect">
              <a:avLst/>
            </a:prstGeom>
            <a:noFill/>
            <a:ln>
              <a:noFill/>
            </a:ln>
          </p:spPr>
          <p:txBody>
            <a:bodyPr wrap="square" rtlCol="0">
              <a:spAutoFit/>
            </a:bodyPr>
            <a:lstStyle/>
            <a:p>
              <a:pPr algn="ctr"/>
              <a:r>
                <a:rPr lang="en-GB" sz="1200" b="1" dirty="0">
                  <a:solidFill>
                    <a:srgbClr val="FF0000"/>
                  </a:solidFill>
                </a:rPr>
                <a:t>J,K</a:t>
              </a:r>
            </a:p>
          </p:txBody>
        </p:sp>
        <p:sp>
          <p:nvSpPr>
            <p:cNvPr id="41" name="TextBox 40">
              <a:extLst>
                <a:ext uri="{FF2B5EF4-FFF2-40B4-BE49-F238E27FC236}">
                  <a16:creationId xmlns:a16="http://schemas.microsoft.com/office/drawing/2014/main" id="{3B0A168B-7862-9DEA-2B06-EAA832B134AE}"/>
                </a:ext>
              </a:extLst>
            </p:cNvPr>
            <p:cNvSpPr txBox="1"/>
            <p:nvPr/>
          </p:nvSpPr>
          <p:spPr>
            <a:xfrm>
              <a:off x="10181564" y="4929904"/>
              <a:ext cx="265846" cy="276999"/>
            </a:xfrm>
            <a:prstGeom prst="rect">
              <a:avLst/>
            </a:prstGeom>
            <a:noFill/>
            <a:ln>
              <a:noFill/>
            </a:ln>
          </p:spPr>
          <p:txBody>
            <a:bodyPr wrap="square" rtlCol="0">
              <a:spAutoFit/>
            </a:bodyPr>
            <a:lstStyle/>
            <a:p>
              <a:pPr algn="ctr"/>
              <a:r>
                <a:rPr lang="en-GB" sz="1200" b="1" dirty="0">
                  <a:solidFill>
                    <a:srgbClr val="FF0000"/>
                  </a:solidFill>
                </a:rPr>
                <a:t>F</a:t>
              </a:r>
            </a:p>
          </p:txBody>
        </p:sp>
        <p:sp>
          <p:nvSpPr>
            <p:cNvPr id="46" name="TextBox 45">
              <a:extLst>
                <a:ext uri="{FF2B5EF4-FFF2-40B4-BE49-F238E27FC236}">
                  <a16:creationId xmlns:a16="http://schemas.microsoft.com/office/drawing/2014/main" id="{AD8B2A50-2F36-BDEC-A600-4A3D6D127E4C}"/>
                </a:ext>
              </a:extLst>
            </p:cNvPr>
            <p:cNvSpPr txBox="1"/>
            <p:nvPr/>
          </p:nvSpPr>
          <p:spPr>
            <a:xfrm>
              <a:off x="10300400" y="4849447"/>
              <a:ext cx="287761" cy="276999"/>
            </a:xfrm>
            <a:prstGeom prst="rect">
              <a:avLst/>
            </a:prstGeom>
            <a:noFill/>
            <a:ln>
              <a:noFill/>
            </a:ln>
          </p:spPr>
          <p:txBody>
            <a:bodyPr wrap="square" rtlCol="0">
              <a:spAutoFit/>
            </a:bodyPr>
            <a:lstStyle/>
            <a:p>
              <a:pPr algn="ctr"/>
              <a:r>
                <a:rPr lang="en-GB" sz="1200" b="1" dirty="0">
                  <a:solidFill>
                    <a:srgbClr val="FF0000"/>
                  </a:solidFill>
                </a:rPr>
                <a:t>L</a:t>
              </a:r>
            </a:p>
          </p:txBody>
        </p:sp>
        <p:sp>
          <p:nvSpPr>
            <p:cNvPr id="47" name="TextBox 46">
              <a:extLst>
                <a:ext uri="{FF2B5EF4-FFF2-40B4-BE49-F238E27FC236}">
                  <a16:creationId xmlns:a16="http://schemas.microsoft.com/office/drawing/2014/main" id="{9BE17C11-C720-EB1A-D558-71FD8F9CA24A}"/>
                </a:ext>
              </a:extLst>
            </p:cNvPr>
            <p:cNvSpPr txBox="1"/>
            <p:nvPr/>
          </p:nvSpPr>
          <p:spPr>
            <a:xfrm>
              <a:off x="10486946" y="4831664"/>
              <a:ext cx="287761" cy="276999"/>
            </a:xfrm>
            <a:prstGeom prst="rect">
              <a:avLst/>
            </a:prstGeom>
            <a:noFill/>
            <a:ln>
              <a:noFill/>
            </a:ln>
          </p:spPr>
          <p:txBody>
            <a:bodyPr wrap="square" rtlCol="0">
              <a:spAutoFit/>
            </a:bodyPr>
            <a:lstStyle/>
            <a:p>
              <a:pPr algn="ctr"/>
              <a:r>
                <a:rPr lang="en-GB" sz="1200" b="1" dirty="0">
                  <a:solidFill>
                    <a:srgbClr val="FF0000"/>
                  </a:solidFill>
                </a:rPr>
                <a:t>I</a:t>
              </a:r>
            </a:p>
          </p:txBody>
        </p:sp>
        <p:sp>
          <p:nvSpPr>
            <p:cNvPr id="48" name="TextBox 47">
              <a:extLst>
                <a:ext uri="{FF2B5EF4-FFF2-40B4-BE49-F238E27FC236}">
                  <a16:creationId xmlns:a16="http://schemas.microsoft.com/office/drawing/2014/main" id="{6C0116D6-7DD8-6D55-1BCB-CA55AC3C8C70}"/>
                </a:ext>
              </a:extLst>
            </p:cNvPr>
            <p:cNvSpPr txBox="1"/>
            <p:nvPr/>
          </p:nvSpPr>
          <p:spPr>
            <a:xfrm>
              <a:off x="10684048" y="4942608"/>
              <a:ext cx="287761" cy="276999"/>
            </a:xfrm>
            <a:prstGeom prst="rect">
              <a:avLst/>
            </a:prstGeom>
            <a:noFill/>
            <a:ln>
              <a:noFill/>
            </a:ln>
          </p:spPr>
          <p:txBody>
            <a:bodyPr wrap="square" rtlCol="0">
              <a:spAutoFit/>
            </a:bodyPr>
            <a:lstStyle/>
            <a:p>
              <a:pPr algn="ctr"/>
              <a:r>
                <a:rPr lang="en-GB" sz="1200" b="1" dirty="0">
                  <a:solidFill>
                    <a:srgbClr val="FF0000"/>
                  </a:solidFill>
                </a:rPr>
                <a:t>B</a:t>
              </a:r>
            </a:p>
          </p:txBody>
        </p:sp>
        <p:sp>
          <p:nvSpPr>
            <p:cNvPr id="49" name="TextBox 48">
              <a:extLst>
                <a:ext uri="{FF2B5EF4-FFF2-40B4-BE49-F238E27FC236}">
                  <a16:creationId xmlns:a16="http://schemas.microsoft.com/office/drawing/2014/main" id="{9775604E-E7C6-0BC2-F4D8-EE1AE9C35AEE}"/>
                </a:ext>
              </a:extLst>
            </p:cNvPr>
            <p:cNvSpPr txBox="1"/>
            <p:nvPr/>
          </p:nvSpPr>
          <p:spPr>
            <a:xfrm>
              <a:off x="10739113" y="4819880"/>
              <a:ext cx="524779" cy="276999"/>
            </a:xfrm>
            <a:prstGeom prst="rect">
              <a:avLst/>
            </a:prstGeom>
            <a:noFill/>
            <a:ln>
              <a:noFill/>
            </a:ln>
          </p:spPr>
          <p:txBody>
            <a:bodyPr wrap="square" rtlCol="0">
              <a:spAutoFit/>
            </a:bodyPr>
            <a:lstStyle/>
            <a:p>
              <a:pPr algn="ctr"/>
              <a:r>
                <a:rPr lang="en-GB" sz="1200" b="1" dirty="0">
                  <a:solidFill>
                    <a:srgbClr val="FF0000"/>
                  </a:solidFill>
                </a:rPr>
                <a:t>C E</a:t>
              </a:r>
            </a:p>
          </p:txBody>
        </p:sp>
        <p:sp>
          <p:nvSpPr>
            <p:cNvPr id="50" name="TextBox 49">
              <a:extLst>
                <a:ext uri="{FF2B5EF4-FFF2-40B4-BE49-F238E27FC236}">
                  <a16:creationId xmlns:a16="http://schemas.microsoft.com/office/drawing/2014/main" id="{AFE04D7B-8C64-8490-DDD5-E953A1DAE7AC}"/>
                </a:ext>
              </a:extLst>
            </p:cNvPr>
            <p:cNvSpPr txBox="1"/>
            <p:nvPr/>
          </p:nvSpPr>
          <p:spPr>
            <a:xfrm>
              <a:off x="11050686" y="4531173"/>
              <a:ext cx="265846" cy="276999"/>
            </a:xfrm>
            <a:prstGeom prst="rect">
              <a:avLst/>
            </a:prstGeom>
            <a:noFill/>
            <a:ln>
              <a:noFill/>
            </a:ln>
          </p:spPr>
          <p:txBody>
            <a:bodyPr wrap="square" rtlCol="0">
              <a:spAutoFit/>
            </a:bodyPr>
            <a:lstStyle/>
            <a:p>
              <a:pPr algn="ctr"/>
              <a:r>
                <a:rPr lang="en-GB" sz="1200" b="1" dirty="0">
                  <a:solidFill>
                    <a:srgbClr val="FF0000"/>
                  </a:solidFill>
                </a:rPr>
                <a:t>D</a:t>
              </a:r>
            </a:p>
          </p:txBody>
        </p:sp>
        <p:sp>
          <p:nvSpPr>
            <p:cNvPr id="51" name="TextBox 50">
              <a:extLst>
                <a:ext uri="{FF2B5EF4-FFF2-40B4-BE49-F238E27FC236}">
                  <a16:creationId xmlns:a16="http://schemas.microsoft.com/office/drawing/2014/main" id="{50103555-54E0-29E1-F7E1-55C79E6A011F}"/>
                </a:ext>
              </a:extLst>
            </p:cNvPr>
            <p:cNvSpPr txBox="1"/>
            <p:nvPr/>
          </p:nvSpPr>
          <p:spPr>
            <a:xfrm>
              <a:off x="11183609" y="4849446"/>
              <a:ext cx="265846" cy="276999"/>
            </a:xfrm>
            <a:prstGeom prst="rect">
              <a:avLst/>
            </a:prstGeom>
            <a:noFill/>
            <a:ln>
              <a:noFill/>
            </a:ln>
          </p:spPr>
          <p:txBody>
            <a:bodyPr wrap="square" rtlCol="0">
              <a:spAutoFit/>
            </a:bodyPr>
            <a:lstStyle/>
            <a:p>
              <a:pPr algn="ctr"/>
              <a:r>
                <a:rPr lang="en-GB" sz="1200" b="1" dirty="0">
                  <a:solidFill>
                    <a:srgbClr val="FF0000"/>
                  </a:solidFill>
                </a:rPr>
                <a:t>H</a:t>
              </a:r>
            </a:p>
          </p:txBody>
        </p:sp>
        <p:cxnSp>
          <p:nvCxnSpPr>
            <p:cNvPr id="52" name="Straight Arrow Connector 51">
              <a:extLst>
                <a:ext uri="{FF2B5EF4-FFF2-40B4-BE49-F238E27FC236}">
                  <a16:creationId xmlns:a16="http://schemas.microsoft.com/office/drawing/2014/main" id="{CFA85530-61FF-4B4E-080B-E706E267F86D}"/>
                </a:ext>
              </a:extLst>
            </p:cNvPr>
            <p:cNvCxnSpPr>
              <a:cxnSpLocks/>
            </p:cNvCxnSpPr>
            <p:nvPr/>
          </p:nvCxnSpPr>
          <p:spPr>
            <a:xfrm flipH="1">
              <a:off x="11131294" y="4737477"/>
              <a:ext cx="52315" cy="3466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529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755C656-D5EC-BF2A-ECA3-724A61AB1988}"/>
              </a:ext>
            </a:extLst>
          </p:cNvPr>
          <p:cNvSpPr txBox="1"/>
          <p:nvPr/>
        </p:nvSpPr>
        <p:spPr>
          <a:xfrm>
            <a:off x="180000" y="6570000"/>
            <a:ext cx="11520000" cy="252000"/>
          </a:xfrm>
          <a:prstGeom prst="rect">
            <a:avLst/>
          </a:prstGeom>
          <a:noFill/>
        </p:spPr>
        <p:txBody>
          <a:bodyPr wrap="square" rtlCol="0">
            <a:spAutoFit/>
          </a:bodyPr>
          <a:lstStyle/>
          <a:p>
            <a:r>
              <a:rPr lang="en-GB" sz="1000" i="1" dirty="0">
                <a:effectLst/>
                <a:ea typeface="Times New Roman" panose="02020603050405020304" pitchFamily="18" charset="0"/>
                <a:cs typeface="Times New Roman" panose="02020603050405020304" pitchFamily="18" charset="0"/>
              </a:rPr>
              <a:t>Young et al, ACS Sustainable Chem. Eng. 2023, 11, 17787−17796</a:t>
            </a:r>
          </a:p>
        </p:txBody>
      </p:sp>
      <p:sp>
        <p:nvSpPr>
          <p:cNvPr id="2" name="Title 1">
            <a:extLst>
              <a:ext uri="{FF2B5EF4-FFF2-40B4-BE49-F238E27FC236}">
                <a16:creationId xmlns:a16="http://schemas.microsoft.com/office/drawing/2014/main" id="{F4EC0CF6-D256-D540-975C-6443D61366F4}"/>
              </a:ext>
            </a:extLst>
          </p:cNvPr>
          <p:cNvSpPr>
            <a:spLocks noGrp="1"/>
          </p:cNvSpPr>
          <p:nvPr>
            <p:ph type="title" idx="4294967295"/>
          </p:nvPr>
        </p:nvSpPr>
        <p:spPr>
          <a:xfrm>
            <a:off x="360000" y="118800"/>
            <a:ext cx="11520000" cy="1080000"/>
          </a:xfrm>
        </p:spPr>
        <p:txBody>
          <a:bodyPr wrap="none"/>
          <a:lstStyle/>
          <a:p>
            <a:r>
              <a:rPr lang="en-US" b="1" dirty="0">
                <a:solidFill>
                  <a:srgbClr val="C00000"/>
                </a:solidFill>
                <a:latin typeface="Calibri" panose="020F0502020204030204" pitchFamily="34" charset="0"/>
                <a:cs typeface="Calibri" panose="020F0502020204030204" pitchFamily="34" charset="0"/>
              </a:rPr>
              <a:t>Methodology</a:t>
            </a:r>
          </a:p>
        </p:txBody>
      </p:sp>
      <p:sp>
        <p:nvSpPr>
          <p:cNvPr id="3" name="TextBox 2">
            <a:extLst>
              <a:ext uri="{FF2B5EF4-FFF2-40B4-BE49-F238E27FC236}">
                <a16:creationId xmlns:a16="http://schemas.microsoft.com/office/drawing/2014/main" id="{B51A3D42-10C9-DD8D-6CE0-3B0A9996DE82}"/>
              </a:ext>
            </a:extLst>
          </p:cNvPr>
          <p:cNvSpPr txBox="1"/>
          <p:nvPr/>
        </p:nvSpPr>
        <p:spPr>
          <a:xfrm>
            <a:off x="10774707" y="662781"/>
            <a:ext cx="674748" cy="261610"/>
          </a:xfrm>
          <a:prstGeom prst="rect">
            <a:avLst/>
          </a:prstGeom>
          <a:noFill/>
        </p:spPr>
        <p:txBody>
          <a:bodyPr wrap="square" rtlCol="0">
            <a:spAutoFit/>
          </a:bodyPr>
          <a:lstStyle/>
          <a:p>
            <a:r>
              <a:rPr lang="en-US" sz="1100" b="1" dirty="0">
                <a:solidFill>
                  <a:srgbClr val="FF0000"/>
                </a:solidFill>
              </a:rPr>
              <a:t>QUILL</a:t>
            </a:r>
          </a:p>
        </p:txBody>
      </p:sp>
      <p:sp>
        <p:nvSpPr>
          <p:cNvPr id="5" name="Slide Number Placeholder 4">
            <a:extLst>
              <a:ext uri="{FF2B5EF4-FFF2-40B4-BE49-F238E27FC236}">
                <a16:creationId xmlns:a16="http://schemas.microsoft.com/office/drawing/2014/main" id="{3695F1A4-D1B4-45CA-A9BC-475B736930B3}"/>
              </a:ext>
            </a:extLst>
          </p:cNvPr>
          <p:cNvSpPr>
            <a:spLocks noGrp="1"/>
          </p:cNvSpPr>
          <p:nvPr>
            <p:ph type="sldNum" sz="quarter" idx="12"/>
          </p:nvPr>
        </p:nvSpPr>
        <p:spPr/>
        <p:txBody>
          <a:bodyPr/>
          <a:lstStyle/>
          <a:p>
            <a:fld id="{11062EB2-64A0-3947-BDFA-B9F4497B3101}" type="slidenum">
              <a:rPr lang="en-US" smtClean="0"/>
              <a:t>8</a:t>
            </a:fld>
            <a:endParaRPr lang="en-US"/>
          </a:p>
        </p:txBody>
      </p:sp>
      <p:sp>
        <p:nvSpPr>
          <p:cNvPr id="6" name="Footer Placeholder 5">
            <a:extLst>
              <a:ext uri="{FF2B5EF4-FFF2-40B4-BE49-F238E27FC236}">
                <a16:creationId xmlns:a16="http://schemas.microsoft.com/office/drawing/2014/main" id="{3B93FA84-114D-5B58-79C2-FEFD64FB3575}"/>
              </a:ext>
            </a:extLst>
          </p:cNvPr>
          <p:cNvSpPr>
            <a:spLocks noGrp="1"/>
          </p:cNvSpPr>
          <p:nvPr>
            <p:ph type="ftr" sz="quarter" idx="11"/>
          </p:nvPr>
        </p:nvSpPr>
        <p:spPr/>
        <p:txBody>
          <a:bodyPr/>
          <a:lstStyle/>
          <a:p>
            <a:r>
              <a:rPr lang="en-US"/>
              <a:t>CONFIDENTAL</a:t>
            </a:r>
          </a:p>
        </p:txBody>
      </p:sp>
      <p:sp>
        <p:nvSpPr>
          <p:cNvPr id="8" name="TextBox 7">
            <a:extLst>
              <a:ext uri="{FF2B5EF4-FFF2-40B4-BE49-F238E27FC236}">
                <a16:creationId xmlns:a16="http://schemas.microsoft.com/office/drawing/2014/main" id="{46A7BE07-DAC8-AEF6-ADC9-5CF78AFB3E4A}"/>
              </a:ext>
            </a:extLst>
          </p:cNvPr>
          <p:cNvSpPr txBox="1"/>
          <p:nvPr/>
        </p:nvSpPr>
        <p:spPr>
          <a:xfrm>
            <a:off x="439564" y="1713088"/>
            <a:ext cx="8063413" cy="408623"/>
          </a:xfrm>
          <a:prstGeom prst="round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GB" dirty="0"/>
              <a:t>CO</a:t>
            </a:r>
            <a:r>
              <a:rPr lang="en-GB" baseline="-25000" dirty="0"/>
              <a:t>2</a:t>
            </a:r>
            <a:r>
              <a:rPr lang="en-GB" dirty="0"/>
              <a:t> uptake will be determined by GC-HS method devised by Young et al</a:t>
            </a:r>
            <a:endParaRPr lang="en-GB" baseline="-25000" dirty="0"/>
          </a:p>
        </p:txBody>
      </p:sp>
      <p:pic>
        <p:nvPicPr>
          <p:cNvPr id="10" name="Picture 9">
            <a:extLst>
              <a:ext uri="{FF2B5EF4-FFF2-40B4-BE49-F238E27FC236}">
                <a16:creationId xmlns:a16="http://schemas.microsoft.com/office/drawing/2014/main" id="{1003C8AE-D73A-C568-1599-3CE3EBB3735D}"/>
              </a:ext>
            </a:extLst>
          </p:cNvPr>
          <p:cNvPicPr>
            <a:picLocks noChangeAspect="1"/>
          </p:cNvPicPr>
          <p:nvPr/>
        </p:nvPicPr>
        <p:blipFill rotWithShape="1">
          <a:blip r:embed="rId2"/>
          <a:srcRect l="4395" r="4677"/>
          <a:stretch/>
        </p:blipFill>
        <p:spPr>
          <a:xfrm>
            <a:off x="109027" y="2754040"/>
            <a:ext cx="6843860" cy="3427908"/>
          </a:xfrm>
          <a:prstGeom prst="rect">
            <a:avLst/>
          </a:prstGeom>
        </p:spPr>
      </p:pic>
      <p:graphicFrame>
        <p:nvGraphicFramePr>
          <p:cNvPr id="14" name="Chart 13">
            <a:extLst>
              <a:ext uri="{FF2B5EF4-FFF2-40B4-BE49-F238E27FC236}">
                <a16:creationId xmlns:a16="http://schemas.microsoft.com/office/drawing/2014/main" id="{DA95130D-B9E2-6071-0B23-0F967742D055}"/>
              </a:ext>
            </a:extLst>
          </p:cNvPr>
          <p:cNvGraphicFramePr>
            <a:graphicFrameLocks/>
          </p:cNvGraphicFramePr>
          <p:nvPr>
            <p:extLst>
              <p:ext uri="{D42A27DB-BD31-4B8C-83A1-F6EECF244321}">
                <p14:modId xmlns:p14="http://schemas.microsoft.com/office/powerpoint/2010/main" val="4223494928"/>
              </p:ext>
            </p:extLst>
          </p:nvPr>
        </p:nvGraphicFramePr>
        <p:xfrm>
          <a:off x="7020000" y="3121948"/>
          <a:ext cx="4860000" cy="30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081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chemical formulas&#10;&#10;Description automatically generated">
            <a:extLst>
              <a:ext uri="{FF2B5EF4-FFF2-40B4-BE49-F238E27FC236}">
                <a16:creationId xmlns:a16="http://schemas.microsoft.com/office/drawing/2014/main" id="{188A9C44-5B3B-8285-EF18-44DD9DEFC36B}"/>
              </a:ext>
            </a:extLst>
          </p:cNvPr>
          <p:cNvPicPr>
            <a:picLocks noChangeAspect="1"/>
          </p:cNvPicPr>
          <p:nvPr/>
        </p:nvPicPr>
        <p:blipFill rotWithShape="1">
          <a:blip r:embed="rId3">
            <a:extLst>
              <a:ext uri="{28A0092B-C50C-407E-A947-70E740481C1C}">
                <a14:useLocalDpi xmlns:a14="http://schemas.microsoft.com/office/drawing/2010/main" val="0"/>
              </a:ext>
            </a:extLst>
          </a:blip>
          <a:srcRect l="51313" t="41921"/>
          <a:stretch/>
        </p:blipFill>
        <p:spPr>
          <a:xfrm>
            <a:off x="4038600" y="1339200"/>
            <a:ext cx="4114801" cy="1559171"/>
          </a:xfrm>
          <a:prstGeom prst="rect">
            <a:avLst/>
          </a:prstGeom>
        </p:spPr>
      </p:pic>
      <p:sp>
        <p:nvSpPr>
          <p:cNvPr id="2" name="Title 1">
            <a:extLst>
              <a:ext uri="{FF2B5EF4-FFF2-40B4-BE49-F238E27FC236}">
                <a16:creationId xmlns:a16="http://schemas.microsoft.com/office/drawing/2014/main" id="{F4EC0CF6-D256-D540-975C-6443D61366F4}"/>
              </a:ext>
            </a:extLst>
          </p:cNvPr>
          <p:cNvSpPr>
            <a:spLocks noGrp="1"/>
          </p:cNvSpPr>
          <p:nvPr>
            <p:ph type="title" idx="4294967295"/>
          </p:nvPr>
        </p:nvSpPr>
        <p:spPr>
          <a:xfrm>
            <a:off x="360000" y="118800"/>
            <a:ext cx="11520000" cy="1080000"/>
          </a:xfrm>
        </p:spPr>
        <p:txBody>
          <a:bodyPr wrap="none"/>
          <a:lstStyle/>
          <a:p>
            <a:r>
              <a:rPr lang="en-US" b="1" dirty="0">
                <a:solidFill>
                  <a:srgbClr val="C00000"/>
                </a:solidFill>
                <a:latin typeface="Calibri" panose="020F0502020204030204" pitchFamily="34" charset="0"/>
                <a:cs typeface="Calibri" panose="020F0502020204030204" pitchFamily="34" charset="0"/>
              </a:rPr>
              <a:t>Quantifying CO</a:t>
            </a:r>
            <a:r>
              <a:rPr lang="en-US" b="1" baseline="-25000" dirty="0">
                <a:solidFill>
                  <a:srgbClr val="C00000"/>
                </a:solidFill>
                <a:latin typeface="Calibri" panose="020F0502020204030204" pitchFamily="34" charset="0"/>
                <a:cs typeface="Calibri" panose="020F0502020204030204" pitchFamily="34" charset="0"/>
              </a:rPr>
              <a:t>2</a:t>
            </a:r>
            <a:r>
              <a:rPr lang="en-US" b="1" dirty="0">
                <a:solidFill>
                  <a:srgbClr val="C00000"/>
                </a:solidFill>
                <a:latin typeface="Calibri" panose="020F0502020204030204" pitchFamily="34" charset="0"/>
                <a:cs typeface="Calibri" panose="020F0502020204030204" pitchFamily="34" charset="0"/>
              </a:rPr>
              <a:t> uptake</a:t>
            </a:r>
          </a:p>
        </p:txBody>
      </p:sp>
      <p:sp>
        <p:nvSpPr>
          <p:cNvPr id="3" name="TextBox 2">
            <a:extLst>
              <a:ext uri="{FF2B5EF4-FFF2-40B4-BE49-F238E27FC236}">
                <a16:creationId xmlns:a16="http://schemas.microsoft.com/office/drawing/2014/main" id="{B51A3D42-10C9-DD8D-6CE0-3B0A9996DE82}"/>
              </a:ext>
            </a:extLst>
          </p:cNvPr>
          <p:cNvSpPr txBox="1"/>
          <p:nvPr/>
        </p:nvSpPr>
        <p:spPr>
          <a:xfrm>
            <a:off x="10774707" y="662781"/>
            <a:ext cx="674748" cy="261610"/>
          </a:xfrm>
          <a:prstGeom prst="rect">
            <a:avLst/>
          </a:prstGeom>
          <a:noFill/>
        </p:spPr>
        <p:txBody>
          <a:bodyPr wrap="square" rtlCol="0">
            <a:spAutoFit/>
          </a:bodyPr>
          <a:lstStyle/>
          <a:p>
            <a:r>
              <a:rPr lang="en-US" sz="1100" b="1" dirty="0">
                <a:solidFill>
                  <a:srgbClr val="FF0000"/>
                </a:solidFill>
              </a:rPr>
              <a:t>QUILL</a:t>
            </a:r>
          </a:p>
        </p:txBody>
      </p:sp>
      <p:sp>
        <p:nvSpPr>
          <p:cNvPr id="5" name="Slide Number Placeholder 4">
            <a:extLst>
              <a:ext uri="{FF2B5EF4-FFF2-40B4-BE49-F238E27FC236}">
                <a16:creationId xmlns:a16="http://schemas.microsoft.com/office/drawing/2014/main" id="{3695F1A4-D1B4-45CA-A9BC-475B736930B3}"/>
              </a:ext>
            </a:extLst>
          </p:cNvPr>
          <p:cNvSpPr>
            <a:spLocks noGrp="1"/>
          </p:cNvSpPr>
          <p:nvPr>
            <p:ph type="sldNum" sz="quarter" idx="12"/>
          </p:nvPr>
        </p:nvSpPr>
        <p:spPr/>
        <p:txBody>
          <a:bodyPr/>
          <a:lstStyle/>
          <a:p>
            <a:fld id="{11062EB2-64A0-3947-BDFA-B9F4497B3101}" type="slidenum">
              <a:rPr lang="en-US" smtClean="0"/>
              <a:t>9</a:t>
            </a:fld>
            <a:endParaRPr lang="en-US"/>
          </a:p>
        </p:txBody>
      </p:sp>
      <p:sp>
        <p:nvSpPr>
          <p:cNvPr id="6" name="Footer Placeholder 5">
            <a:extLst>
              <a:ext uri="{FF2B5EF4-FFF2-40B4-BE49-F238E27FC236}">
                <a16:creationId xmlns:a16="http://schemas.microsoft.com/office/drawing/2014/main" id="{3B93FA84-114D-5B58-79C2-FEFD64FB3575}"/>
              </a:ext>
            </a:extLst>
          </p:cNvPr>
          <p:cNvSpPr>
            <a:spLocks noGrp="1"/>
          </p:cNvSpPr>
          <p:nvPr>
            <p:ph type="ftr" sz="quarter" idx="11"/>
          </p:nvPr>
        </p:nvSpPr>
        <p:spPr/>
        <p:txBody>
          <a:bodyPr/>
          <a:lstStyle/>
          <a:p>
            <a:r>
              <a:rPr lang="en-US"/>
              <a:t>CONFIDENTAL</a:t>
            </a:r>
          </a:p>
        </p:txBody>
      </p:sp>
      <p:graphicFrame>
        <p:nvGraphicFramePr>
          <p:cNvPr id="4" name="Chart 3">
            <a:extLst>
              <a:ext uri="{FF2B5EF4-FFF2-40B4-BE49-F238E27FC236}">
                <a16:creationId xmlns:a16="http://schemas.microsoft.com/office/drawing/2014/main" id="{93A480C8-E638-47D5-9C90-E0075B9AF523}"/>
              </a:ext>
            </a:extLst>
          </p:cNvPr>
          <p:cNvGraphicFramePr>
            <a:graphicFrameLocks/>
          </p:cNvGraphicFramePr>
          <p:nvPr>
            <p:extLst>
              <p:ext uri="{D42A27DB-BD31-4B8C-83A1-F6EECF244321}">
                <p14:modId xmlns:p14="http://schemas.microsoft.com/office/powerpoint/2010/main" val="2381946567"/>
              </p:ext>
            </p:extLst>
          </p:nvPr>
        </p:nvGraphicFramePr>
        <p:xfrm>
          <a:off x="191217" y="2910019"/>
          <a:ext cx="5580000" cy="36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9BA396BE-45B1-4F92-B840-42D91AD8EB93}"/>
              </a:ext>
            </a:extLst>
          </p:cNvPr>
          <p:cNvGraphicFramePr>
            <a:graphicFrameLocks/>
          </p:cNvGraphicFramePr>
          <p:nvPr>
            <p:extLst>
              <p:ext uri="{D42A27DB-BD31-4B8C-83A1-F6EECF244321}">
                <p14:modId xmlns:p14="http://schemas.microsoft.com/office/powerpoint/2010/main" val="159665473"/>
              </p:ext>
            </p:extLst>
          </p:nvPr>
        </p:nvGraphicFramePr>
        <p:xfrm>
          <a:off x="6420785" y="2938912"/>
          <a:ext cx="5580000" cy="3600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Connector 14">
            <a:extLst>
              <a:ext uri="{FF2B5EF4-FFF2-40B4-BE49-F238E27FC236}">
                <a16:creationId xmlns:a16="http://schemas.microsoft.com/office/drawing/2014/main" id="{A14680C4-7DF5-7402-B3BC-7168BDE0DD69}"/>
              </a:ext>
            </a:extLst>
          </p:cNvPr>
          <p:cNvCxnSpPr/>
          <p:nvPr/>
        </p:nvCxnSpPr>
        <p:spPr>
          <a:xfrm>
            <a:off x="7937368" y="3233394"/>
            <a:ext cx="0" cy="2545237"/>
          </a:xfrm>
          <a:prstGeom prst="line">
            <a:avLst/>
          </a:prstGeom>
          <a:ln w="254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797E9A-72CE-8ABC-9A3C-49B9861253DC}"/>
              </a:ext>
            </a:extLst>
          </p:cNvPr>
          <p:cNvCxnSpPr/>
          <p:nvPr/>
        </p:nvCxnSpPr>
        <p:spPr>
          <a:xfrm>
            <a:off x="9569776" y="3233394"/>
            <a:ext cx="0" cy="2545237"/>
          </a:xfrm>
          <a:prstGeom prst="line">
            <a:avLst/>
          </a:prstGeom>
          <a:ln w="254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1A4C08-E76A-1A81-1963-548F47B02ED5}"/>
              </a:ext>
            </a:extLst>
          </p:cNvPr>
          <p:cNvSpPr txBox="1"/>
          <p:nvPr/>
        </p:nvSpPr>
        <p:spPr>
          <a:xfrm>
            <a:off x="8014353" y="2663413"/>
            <a:ext cx="3110846" cy="469916"/>
          </a:xfrm>
          <a:prstGeom prst="roundRect">
            <a:avLst/>
          </a:prstGeom>
          <a:noFill/>
          <a:ln>
            <a:solidFill>
              <a:schemeClr val="tx1"/>
            </a:solidFill>
          </a:ln>
        </p:spPr>
        <p:txBody>
          <a:bodyPr wrap="square" rtlCol="0">
            <a:spAutoFit/>
          </a:bodyPr>
          <a:lstStyle/>
          <a:p>
            <a:pPr algn="ctr" rtl="0">
              <a:defRPr sz="2160" b="0" i="0" u="none" strike="noStrike" kern="1200" spc="0" baseline="0">
                <a:solidFill>
                  <a:prstClr val="black"/>
                </a:solidFill>
                <a:latin typeface="+mn-lt"/>
                <a:ea typeface="+mn-ea"/>
                <a:cs typeface="+mn-cs"/>
              </a:defRPr>
            </a:pPr>
            <a:r>
              <a:rPr lang="en-GB" dirty="0"/>
              <a:t>Pressure Range</a:t>
            </a:r>
          </a:p>
        </p:txBody>
      </p:sp>
      <p:sp>
        <p:nvSpPr>
          <p:cNvPr id="17" name="TextBox 16">
            <a:extLst>
              <a:ext uri="{FF2B5EF4-FFF2-40B4-BE49-F238E27FC236}">
                <a16:creationId xmlns:a16="http://schemas.microsoft.com/office/drawing/2014/main" id="{4B4CCF7A-0447-49CC-6A22-0DB616BA2187}"/>
              </a:ext>
            </a:extLst>
          </p:cNvPr>
          <p:cNvSpPr txBox="1"/>
          <p:nvPr/>
        </p:nvSpPr>
        <p:spPr>
          <a:xfrm>
            <a:off x="1931709" y="2663925"/>
            <a:ext cx="3110846" cy="469916"/>
          </a:xfrm>
          <a:prstGeom prst="roundRect">
            <a:avLst/>
          </a:prstGeom>
          <a:noFill/>
          <a:ln>
            <a:solidFill>
              <a:schemeClr val="tx1"/>
            </a:solidFill>
          </a:ln>
        </p:spPr>
        <p:txBody>
          <a:bodyPr wrap="square" rtlCol="0">
            <a:spAutoFit/>
          </a:bodyPr>
          <a:lstStyle/>
          <a:p>
            <a:pPr algn="ctr" rtl="0">
              <a:defRPr sz="2160" b="0" i="0" u="none" strike="noStrike" kern="1200" spc="0" baseline="0">
                <a:solidFill>
                  <a:prstClr val="black"/>
                </a:solidFill>
                <a:latin typeface="+mn-lt"/>
                <a:ea typeface="+mn-ea"/>
                <a:cs typeface="+mn-cs"/>
              </a:defRPr>
            </a:pPr>
            <a:r>
              <a:rPr lang="en-GB" dirty="0"/>
              <a:t>Equilibrium time @35 </a:t>
            </a:r>
            <a:r>
              <a:rPr lang="en-GB" baseline="30000" dirty="0"/>
              <a:t>0</a:t>
            </a:r>
            <a:r>
              <a:rPr lang="en-GB" dirty="0"/>
              <a:t>C</a:t>
            </a:r>
          </a:p>
        </p:txBody>
      </p:sp>
      <p:sp>
        <p:nvSpPr>
          <p:cNvPr id="7" name="TextBox 6">
            <a:extLst>
              <a:ext uri="{FF2B5EF4-FFF2-40B4-BE49-F238E27FC236}">
                <a16:creationId xmlns:a16="http://schemas.microsoft.com/office/drawing/2014/main" id="{E971FAA2-E713-59D0-53FC-74352C1D1BE4}"/>
              </a:ext>
            </a:extLst>
          </p:cNvPr>
          <p:cNvSpPr txBox="1"/>
          <p:nvPr/>
        </p:nvSpPr>
        <p:spPr>
          <a:xfrm>
            <a:off x="180000" y="6570000"/>
            <a:ext cx="11520000" cy="252000"/>
          </a:xfrm>
          <a:prstGeom prst="rect">
            <a:avLst/>
          </a:prstGeom>
          <a:noFill/>
        </p:spPr>
        <p:txBody>
          <a:bodyPr wrap="square" rtlCol="0">
            <a:spAutoFit/>
          </a:bodyPr>
          <a:lstStyle/>
          <a:p>
            <a:r>
              <a:rPr lang="en-GB" sz="1000" dirty="0"/>
              <a:t>ACS Sustainable Chem. Eng. 2017, 5, 8192−8198</a:t>
            </a:r>
            <a:endParaRPr lang="de-DE" sz="1000" i="1" dirty="0">
              <a:effectLst/>
              <a:highlight>
                <a:srgbClr val="FFFF00"/>
              </a:highlight>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754CD92-3229-DFAA-003D-0465D8D1ED90}"/>
              </a:ext>
            </a:extLst>
          </p:cNvPr>
          <p:cNvSpPr txBox="1"/>
          <p:nvPr/>
        </p:nvSpPr>
        <p:spPr>
          <a:xfrm>
            <a:off x="7937368" y="4933983"/>
            <a:ext cx="1771349" cy="369332"/>
          </a:xfrm>
          <a:prstGeom prst="rect">
            <a:avLst/>
          </a:prstGeom>
          <a:noFill/>
        </p:spPr>
        <p:txBody>
          <a:bodyPr wrap="square" rtlCol="0">
            <a:spAutoFit/>
          </a:bodyPr>
          <a:lstStyle/>
          <a:p>
            <a:r>
              <a:rPr lang="en-GB" dirty="0">
                <a:solidFill>
                  <a:srgbClr val="FF0000"/>
                </a:solidFill>
              </a:rPr>
              <a:t>Readable Range</a:t>
            </a:r>
          </a:p>
        </p:txBody>
      </p:sp>
      <p:graphicFrame>
        <p:nvGraphicFramePr>
          <p:cNvPr id="21" name="Object 20">
            <a:extLst>
              <a:ext uri="{FF2B5EF4-FFF2-40B4-BE49-F238E27FC236}">
                <a16:creationId xmlns:a16="http://schemas.microsoft.com/office/drawing/2014/main" id="{BA21EA5E-1726-0065-CE9E-3A75D51CA442}"/>
              </a:ext>
            </a:extLst>
          </p:cNvPr>
          <p:cNvGraphicFramePr>
            <a:graphicFrameLocks noChangeAspect="1"/>
          </p:cNvGraphicFramePr>
          <p:nvPr>
            <p:extLst>
              <p:ext uri="{D42A27DB-BD31-4B8C-83A1-F6EECF244321}">
                <p14:modId xmlns:p14="http://schemas.microsoft.com/office/powerpoint/2010/main" val="2668801277"/>
              </p:ext>
            </p:extLst>
          </p:nvPr>
        </p:nvGraphicFramePr>
        <p:xfrm>
          <a:off x="6889239" y="1055463"/>
          <a:ext cx="963773" cy="271356"/>
        </p:xfrm>
        <a:graphic>
          <a:graphicData uri="http://schemas.openxmlformats.org/presentationml/2006/ole">
            <mc:AlternateContent xmlns:mc="http://schemas.openxmlformats.org/markup-compatibility/2006">
              <mc:Choice xmlns:v="urn:schemas-microsoft-com:vml" Requires="v">
                <p:oleObj name="CS ChemDraw Drawing" r:id="rId6" imgW="490340" imgH="138318" progId="ChemDraw.Document.6.0">
                  <p:embed/>
                </p:oleObj>
              </mc:Choice>
              <mc:Fallback>
                <p:oleObj name="CS ChemDraw Drawing" r:id="rId6" imgW="490340" imgH="138318" progId="ChemDraw.Document.6.0">
                  <p:embed/>
                  <p:pic>
                    <p:nvPicPr>
                      <p:cNvPr id="0" name=""/>
                      <p:cNvPicPr/>
                      <p:nvPr/>
                    </p:nvPicPr>
                    <p:blipFill>
                      <a:blip r:embed="rId7"/>
                      <a:stretch>
                        <a:fillRect/>
                      </a:stretch>
                    </p:blipFill>
                    <p:spPr>
                      <a:xfrm>
                        <a:off x="6889239" y="1055463"/>
                        <a:ext cx="963773" cy="271356"/>
                      </a:xfrm>
                      <a:prstGeom prst="rect">
                        <a:avLst/>
                      </a:prstGeom>
                    </p:spPr>
                  </p:pic>
                </p:oleObj>
              </mc:Fallback>
            </mc:AlternateContent>
          </a:graphicData>
        </a:graphic>
      </p:graphicFrame>
    </p:spTree>
    <p:extLst>
      <p:ext uri="{BB962C8B-B14F-4D97-AF65-F5344CB8AC3E}">
        <p14:creationId xmlns:p14="http://schemas.microsoft.com/office/powerpoint/2010/main" val="119973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2" grpId="0">
        <p:bldAsOne/>
      </p:bldGraphic>
      <p:bldP spid="18" grpId="0" animBg="1"/>
      <p:bldP spid="17"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2EABF799D88E42B315FA2062DA6E71" ma:contentTypeVersion="16" ma:contentTypeDescription="Create a new document." ma:contentTypeScope="" ma:versionID="dbf1ae7bf2962b080c52def056116fa6">
  <xsd:schema xmlns:xsd="http://www.w3.org/2001/XMLSchema" xmlns:xs="http://www.w3.org/2001/XMLSchema" xmlns:p="http://schemas.microsoft.com/office/2006/metadata/properties" xmlns:ns3="c9bbc47b-7b6d-4672-b35c-e79856c955ba" xmlns:ns4="a44700d3-075d-40bc-b076-e9218fafe6d3" targetNamespace="http://schemas.microsoft.com/office/2006/metadata/properties" ma:root="true" ma:fieldsID="88ac618573c99fc15ead60cd6a2f2603" ns3:_="" ns4:_="">
    <xsd:import namespace="c9bbc47b-7b6d-4672-b35c-e79856c955ba"/>
    <xsd:import namespace="a44700d3-075d-40bc-b076-e9218fafe6d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_activity"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bbc47b-7b6d-4672-b35c-e79856c95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4700d3-075d-40bc-b076-e9218fafe6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9bbc47b-7b6d-4672-b35c-e79856c955ba" xsi:nil="true"/>
  </documentManagement>
</p:properties>
</file>

<file path=customXml/itemProps1.xml><?xml version="1.0" encoding="utf-8"?>
<ds:datastoreItem xmlns:ds="http://schemas.openxmlformats.org/officeDocument/2006/customXml" ds:itemID="{A39A743F-4456-4A3B-9D6F-863654E06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bbc47b-7b6d-4672-b35c-e79856c955ba"/>
    <ds:schemaRef ds:uri="a44700d3-075d-40bc-b076-e9218fafe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10BFE3-C782-479A-B32D-9FBE0EDFEC9E}">
  <ds:schemaRefs>
    <ds:schemaRef ds:uri="http://schemas.microsoft.com/sharepoint/v3/contenttype/forms"/>
  </ds:schemaRefs>
</ds:datastoreItem>
</file>

<file path=customXml/itemProps3.xml><?xml version="1.0" encoding="utf-8"?>
<ds:datastoreItem xmlns:ds="http://schemas.openxmlformats.org/officeDocument/2006/customXml" ds:itemID="{E9862B4F-8194-4B53-B8DF-C584F6C6A389}">
  <ds:schemaRefs>
    <ds:schemaRef ds:uri="a44700d3-075d-40bc-b076-e9218fafe6d3"/>
    <ds:schemaRef ds:uri="http://schemas.microsoft.com/office/2006/metadata/properties"/>
    <ds:schemaRef ds:uri="c9bbc47b-7b6d-4672-b35c-e79856c955ba"/>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s>
</ds:datastoreItem>
</file>

<file path=docMetadata/LabelInfo.xml><?xml version="1.0" encoding="utf-8"?>
<clbl:labelList xmlns:clbl="http://schemas.microsoft.com/office/2020/mipLabelMetadata">
  <clbl:label id="{eaab77ea-b4a5-49e3-a1e8-d6dd23a1f286}" enabled="0" method="" siteId="{eaab77ea-b4a5-49e3-a1e8-d6dd23a1f286}" removed="1"/>
</clbl:labelList>
</file>

<file path=docProps/app.xml><?xml version="1.0" encoding="utf-8"?>
<Properties xmlns="http://schemas.openxmlformats.org/officeDocument/2006/extended-properties" xmlns:vt="http://schemas.openxmlformats.org/officeDocument/2006/docPropsVTypes">
  <TotalTime>8922</TotalTime>
  <Words>1355</Words>
  <Application>Microsoft Office PowerPoint</Application>
  <PresentationFormat>Widescreen</PresentationFormat>
  <Paragraphs>304</Paragraphs>
  <Slides>13</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Calibri Light</vt:lpstr>
      <vt:lpstr>Times New Roman</vt:lpstr>
      <vt:lpstr>Wingdings</vt:lpstr>
      <vt:lpstr>Office Theme</vt:lpstr>
      <vt:lpstr>CS ChemDraw Drawing</vt:lpstr>
      <vt:lpstr>PowerPoint Presentation</vt:lpstr>
      <vt:lpstr>PowerPoint Presentation</vt:lpstr>
      <vt:lpstr>Other CO2 capture methods</vt:lpstr>
      <vt:lpstr>PowerPoint Presentation</vt:lpstr>
      <vt:lpstr>PowerPoint Presentation</vt:lpstr>
      <vt:lpstr>Practical work</vt:lpstr>
      <vt:lpstr>Practical work</vt:lpstr>
      <vt:lpstr>Methodology</vt:lpstr>
      <vt:lpstr>Quantifying CO2 uptake</vt:lpstr>
      <vt:lpstr>Database</vt:lpstr>
      <vt:lpstr>Database</vt:lpstr>
      <vt:lpstr>Future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McCann</dc:creator>
  <cp:lastModifiedBy>Michael Sweeney</cp:lastModifiedBy>
  <cp:revision>11</cp:revision>
  <dcterms:created xsi:type="dcterms:W3CDTF">2022-02-09T09:22:57Z</dcterms:created>
  <dcterms:modified xsi:type="dcterms:W3CDTF">2024-03-24T16:56:13Z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0x0101009D2EABF799D88E42B315FA2062DA6E71</vt:lpwstr>
  </property>
</Properties>
</file>